
<file path=[Content_Types].xml><?xml version="1.0" encoding="utf-8"?>
<Types xmlns="http://schemas.openxmlformats.org/package/2006/content-types">
  <Default Extension="jfif" ContentType="image/jpeg"/>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9" r:id="rId3"/>
    <p:sldId id="267" r:id="rId4"/>
    <p:sldId id="265" r:id="rId5"/>
    <p:sldId id="258" r:id="rId6"/>
    <p:sldId id="257" r:id="rId7"/>
    <p:sldId id="260" r:id="rId8"/>
    <p:sldId id="262" r:id="rId9"/>
    <p:sldId id="263" r:id="rId10"/>
    <p:sldId id="264" r:id="rId11"/>
    <p:sldId id="266" r:id="rId12"/>
    <p:sldId id="261"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smtClean="0"/>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dirty="0"/>
              <a:pPr/>
              <a:t>2/9/2020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2/9/2020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              Cadrage </a:t>
            </a:r>
            <a:br>
              <a:rPr lang="fr-FR" dirty="0" smtClean="0"/>
            </a:br>
            <a:r>
              <a:rPr lang="fr-FR" dirty="0" smtClean="0"/>
              <a:t>Les nouvelles épreuves de LV au CAP</a:t>
            </a:r>
            <a:br>
              <a:rPr lang="fr-FR" dirty="0" smtClean="0"/>
            </a:br>
            <a:r>
              <a:rPr lang="fr-FR" sz="2400" i="1" dirty="0" smtClean="0"/>
              <a:t>Arrêté du 30 août 2019</a:t>
            </a:r>
            <a:endParaRPr lang="en-US" sz="2400" i="1" dirty="0"/>
          </a:p>
        </p:txBody>
      </p:sp>
      <p:sp>
        <p:nvSpPr>
          <p:cNvPr id="3" name="Sous-titre 2"/>
          <p:cNvSpPr>
            <a:spLocks noGrp="1"/>
          </p:cNvSpPr>
          <p:nvPr>
            <p:ph type="subTitle" idx="1"/>
          </p:nvPr>
        </p:nvSpPr>
        <p:spPr>
          <a:xfrm>
            <a:off x="960582" y="4670246"/>
            <a:ext cx="3472873" cy="502118"/>
          </a:xfrm>
          <a:ln w="38100">
            <a:solidFill>
              <a:srgbClr val="FF0000"/>
            </a:solidFill>
          </a:ln>
        </p:spPr>
        <p:txBody>
          <a:bodyPr/>
          <a:lstStyle/>
          <a:p>
            <a:r>
              <a:rPr lang="fr-FR" b="1" dirty="0" smtClean="0">
                <a:solidFill>
                  <a:schemeClr val="bg1"/>
                </a:solidFill>
              </a:rPr>
              <a:t>En vigueur à partir de 2021</a:t>
            </a:r>
            <a:endParaRPr lang="en-US" b="1" dirty="0">
              <a:solidFill>
                <a:schemeClr val="bg1"/>
              </a:solidFill>
            </a:endParaRPr>
          </a:p>
        </p:txBody>
      </p:sp>
      <p:pic>
        <p:nvPicPr>
          <p:cNvPr id="4" name="Image 3"/>
          <p:cNvPicPr/>
          <p:nvPr/>
        </p:nvPicPr>
        <p:blipFill>
          <a:blip r:embed="rId2"/>
          <a:srcRect/>
          <a:stretch>
            <a:fillRect/>
          </a:stretch>
        </p:blipFill>
        <p:spPr bwMode="auto">
          <a:xfrm>
            <a:off x="0" y="0"/>
            <a:ext cx="1937374" cy="1884557"/>
          </a:xfrm>
          <a:prstGeom prst="rect">
            <a:avLst/>
          </a:prstGeom>
          <a:noFill/>
          <a:ln w="9525">
            <a:noFill/>
            <a:miter lim="800000"/>
            <a:headEnd/>
            <a:tailEnd/>
          </a:ln>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3349" y="5172364"/>
            <a:ext cx="2283960" cy="698269"/>
          </a:xfrm>
          <a:prstGeom prst="rect">
            <a:avLst/>
          </a:prstGeom>
        </p:spPr>
      </p:pic>
    </p:spTree>
    <p:extLst>
      <p:ext uri="{BB962C8B-B14F-4D97-AF65-F5344CB8AC3E}">
        <p14:creationId xmlns:p14="http://schemas.microsoft.com/office/powerpoint/2010/main" val="1490101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w="28575">
            <a:solidFill>
              <a:srgbClr val="FF0000"/>
            </a:solidFill>
          </a:ln>
        </p:spPr>
        <p:txBody>
          <a:bodyPr>
            <a:normAutofit fontScale="90000"/>
          </a:bodyPr>
          <a:lstStyle/>
          <a:p>
            <a:r>
              <a:rPr lang="fr-FR" b="1" u="sng" dirty="0">
                <a:solidFill>
                  <a:schemeClr val="bg1"/>
                </a:solidFill>
              </a:rPr>
              <a:t>Situation </a:t>
            </a:r>
            <a:r>
              <a:rPr lang="fr-FR" b="1" u="sng" dirty="0" smtClean="0">
                <a:solidFill>
                  <a:schemeClr val="bg1"/>
                </a:solidFill>
              </a:rPr>
              <a:t>B (CCF)</a:t>
            </a:r>
            <a:br>
              <a:rPr lang="fr-FR" b="1" u="sng" dirty="0" smtClean="0">
                <a:solidFill>
                  <a:schemeClr val="bg1"/>
                </a:solidFill>
              </a:rPr>
            </a:br>
            <a:r>
              <a:rPr lang="fr-FR" b="1" u="sng" dirty="0" smtClean="0">
                <a:solidFill>
                  <a:schemeClr val="bg1"/>
                </a:solidFill>
              </a:rPr>
              <a:t>ou </a:t>
            </a:r>
            <a:br>
              <a:rPr lang="fr-FR" b="1" u="sng" dirty="0" smtClean="0">
                <a:solidFill>
                  <a:schemeClr val="bg1"/>
                </a:solidFill>
              </a:rPr>
            </a:br>
            <a:r>
              <a:rPr lang="fr-FR" b="1" u="sng" dirty="0" smtClean="0">
                <a:solidFill>
                  <a:schemeClr val="bg1"/>
                </a:solidFill>
              </a:rPr>
              <a:t>Deuxième sous-épreuve </a:t>
            </a:r>
            <a:r>
              <a:rPr lang="fr-FR" dirty="0" smtClean="0">
                <a:solidFill>
                  <a:schemeClr val="bg1"/>
                </a:solidFill>
              </a:rPr>
              <a:t>(ponctuelle)</a:t>
            </a:r>
            <a:br>
              <a:rPr lang="fr-FR" dirty="0" smtClean="0">
                <a:solidFill>
                  <a:schemeClr val="bg1"/>
                </a:solidFill>
              </a:rPr>
            </a:br>
            <a:r>
              <a:rPr lang="fr-FR" dirty="0">
                <a:solidFill>
                  <a:schemeClr val="bg1"/>
                </a:solidFill>
              </a:rPr>
              <a:t/>
            </a:r>
            <a:br>
              <a:rPr lang="fr-FR" dirty="0">
                <a:solidFill>
                  <a:schemeClr val="bg1"/>
                </a:solidFill>
              </a:rPr>
            </a:br>
            <a:r>
              <a:rPr lang="fr-FR" dirty="0">
                <a:solidFill>
                  <a:schemeClr val="bg1"/>
                </a:solidFill>
              </a:rPr>
              <a:t/>
            </a:r>
            <a:br>
              <a:rPr lang="fr-FR" dirty="0">
                <a:solidFill>
                  <a:schemeClr val="bg1"/>
                </a:solidFill>
              </a:rPr>
            </a:br>
            <a:r>
              <a:rPr lang="fr-FR" b="1" dirty="0">
                <a:solidFill>
                  <a:schemeClr val="bg1"/>
                </a:solidFill>
              </a:rPr>
              <a:t> </a:t>
            </a:r>
            <a:r>
              <a:rPr lang="fr-FR" b="1" dirty="0" smtClean="0">
                <a:solidFill>
                  <a:schemeClr val="bg1"/>
                </a:solidFill>
              </a:rPr>
              <a:t>Epreuve </a:t>
            </a:r>
            <a:r>
              <a:rPr lang="fr-FR" b="1" dirty="0">
                <a:solidFill>
                  <a:schemeClr val="bg1"/>
                </a:solidFill>
              </a:rPr>
              <a:t>orale individuelle </a:t>
            </a:r>
            <a:endParaRPr lang="en-US" dirty="0">
              <a:solidFill>
                <a:schemeClr val="bg1"/>
              </a:solidFill>
            </a:endParaRPr>
          </a:p>
        </p:txBody>
      </p:sp>
      <p:sp>
        <p:nvSpPr>
          <p:cNvPr id="3" name="Espace réservé du contenu 2"/>
          <p:cNvSpPr>
            <a:spLocks noGrp="1"/>
          </p:cNvSpPr>
          <p:nvPr>
            <p:ph sz="half" idx="1"/>
          </p:nvPr>
        </p:nvSpPr>
        <p:spPr/>
        <p:txBody>
          <a:bodyPr>
            <a:noAutofit/>
          </a:bodyPr>
          <a:lstStyle/>
          <a:p>
            <a:r>
              <a:rPr lang="fr-FR" sz="2400" dirty="0"/>
              <a:t>Compétences évaluées: </a:t>
            </a:r>
          </a:p>
          <a:p>
            <a:r>
              <a:rPr lang="fr-FR" sz="2400" b="1" dirty="0">
                <a:solidFill>
                  <a:srgbClr val="0070C0"/>
                </a:solidFill>
              </a:rPr>
              <a:t>Expression orale en continu</a:t>
            </a:r>
          </a:p>
          <a:p>
            <a:r>
              <a:rPr lang="fr-FR" sz="2400" b="1" dirty="0">
                <a:solidFill>
                  <a:srgbClr val="0070C0"/>
                </a:solidFill>
              </a:rPr>
              <a:t> Expression orale en interaction</a:t>
            </a:r>
            <a:r>
              <a:rPr lang="fr-FR" sz="2400" dirty="0"/>
              <a:t>.</a:t>
            </a:r>
          </a:p>
          <a:p>
            <a:r>
              <a:rPr lang="fr-FR" sz="2400" dirty="0"/>
              <a:t> Niveau attendu en référence à l’échelle de niveaux du CECRL: A2. – </a:t>
            </a:r>
          </a:p>
          <a:p>
            <a:r>
              <a:rPr lang="fr-FR" sz="2400" b="1" u="sng" dirty="0">
                <a:solidFill>
                  <a:srgbClr val="0070C0"/>
                </a:solidFill>
              </a:rPr>
              <a:t>Durée: </a:t>
            </a:r>
          </a:p>
          <a:p>
            <a:r>
              <a:rPr lang="fr-FR" sz="2400" dirty="0"/>
              <a:t>six minutes, partie 1 et partie </a:t>
            </a:r>
            <a:r>
              <a:rPr lang="fr-FR" sz="2400" dirty="0" smtClean="0"/>
              <a:t>2</a:t>
            </a:r>
            <a:endParaRPr lang="fr-FR" sz="2400" dirty="0"/>
          </a:p>
          <a:p>
            <a:r>
              <a:rPr lang="fr-FR" sz="2400" dirty="0"/>
              <a:t>trois minutes maximum chacune</a:t>
            </a:r>
          </a:p>
        </p:txBody>
      </p:sp>
      <p:sp>
        <p:nvSpPr>
          <p:cNvPr id="4" name="Espace réservé du contenu 3"/>
          <p:cNvSpPr>
            <a:spLocks noGrp="1"/>
          </p:cNvSpPr>
          <p:nvPr>
            <p:ph sz="half" idx="2"/>
          </p:nvPr>
        </p:nvSpPr>
        <p:spPr>
          <a:xfrm>
            <a:off x="7818120" y="387927"/>
            <a:ext cx="3912062" cy="5601393"/>
          </a:xfrm>
        </p:spPr>
        <p:txBody>
          <a:bodyPr>
            <a:normAutofit fontScale="77500" lnSpcReduction="20000"/>
          </a:bodyPr>
          <a:lstStyle/>
          <a:p>
            <a:r>
              <a:rPr lang="fr-FR" dirty="0"/>
              <a:t>Evaluer la capacité du candidat à </a:t>
            </a:r>
            <a:r>
              <a:rPr lang="fr-FR" b="1" dirty="0">
                <a:solidFill>
                  <a:srgbClr val="0070C0"/>
                </a:solidFill>
              </a:rPr>
              <a:t>prendre la parole de manière continue</a:t>
            </a:r>
            <a:r>
              <a:rPr lang="fr-FR" dirty="0"/>
              <a:t>. </a:t>
            </a:r>
          </a:p>
          <a:p>
            <a:r>
              <a:rPr lang="fr-FR" b="1" u="sng" dirty="0">
                <a:solidFill>
                  <a:srgbClr val="0070C0"/>
                </a:solidFill>
              </a:rPr>
              <a:t>Le sujet </a:t>
            </a:r>
            <a:r>
              <a:rPr lang="fr-FR" dirty="0"/>
              <a:t>et le contenu de cette prise de parole relèvent du </a:t>
            </a:r>
            <a:r>
              <a:rPr lang="fr-FR" b="1" u="sng" dirty="0">
                <a:solidFill>
                  <a:srgbClr val="0070C0"/>
                </a:solidFill>
              </a:rPr>
              <a:t>choix du candidat. </a:t>
            </a:r>
            <a:endParaRPr lang="fr-FR" dirty="0"/>
          </a:p>
          <a:p>
            <a:r>
              <a:rPr lang="fr-FR" b="1" dirty="0"/>
              <a:t>Le candidat présente et rend compte: </a:t>
            </a:r>
          </a:p>
          <a:p>
            <a:pPr>
              <a:buFont typeface="Wingdings" panose="05000000000000000000" pitchFamily="2" charset="2"/>
              <a:buChar char="q"/>
            </a:pPr>
            <a:r>
              <a:rPr lang="fr-FR" b="1" dirty="0" smtClean="0"/>
              <a:t> </a:t>
            </a:r>
            <a:r>
              <a:rPr lang="fr-FR" b="1" dirty="0"/>
              <a:t>soit </a:t>
            </a:r>
            <a:r>
              <a:rPr lang="fr-FR" b="1" u="sng" dirty="0">
                <a:solidFill>
                  <a:srgbClr val="0070C0"/>
                </a:solidFill>
              </a:rPr>
              <a:t>d’un travail, d’un projet, d’un produit ou d’un service</a:t>
            </a:r>
            <a:r>
              <a:rPr lang="fr-FR" b="1" dirty="0"/>
              <a:t> </a:t>
            </a:r>
            <a:r>
              <a:rPr lang="fr-FR" dirty="0"/>
              <a:t>dont la réalisation</a:t>
            </a:r>
            <a:r>
              <a:rPr lang="fr-FR" b="1" dirty="0"/>
              <a:t>, </a:t>
            </a:r>
            <a:r>
              <a:rPr lang="fr-FR" dirty="0"/>
              <a:t>dans le cadre des enseignements généraux et/ou professionnels qu’il a suivis, a fait appel à une utilisation de la langue vivante </a:t>
            </a:r>
            <a:r>
              <a:rPr lang="fr-FR" dirty="0" smtClean="0"/>
              <a:t>étrangère;</a:t>
            </a:r>
          </a:p>
          <a:p>
            <a:pPr>
              <a:buFont typeface="Wingdings" panose="05000000000000000000" pitchFamily="2" charset="2"/>
              <a:buChar char="q"/>
            </a:pPr>
            <a:r>
              <a:rPr lang="fr-FR" b="1" dirty="0" smtClean="0"/>
              <a:t>soit </a:t>
            </a:r>
            <a:r>
              <a:rPr lang="fr-FR" b="1" u="sng" dirty="0">
                <a:solidFill>
                  <a:srgbClr val="0070C0"/>
                </a:solidFill>
              </a:rPr>
              <a:t>d’une expérience professionnelle</a:t>
            </a:r>
            <a:r>
              <a:rPr lang="fr-FR" b="1" dirty="0"/>
              <a:t>, </a:t>
            </a:r>
            <a:r>
              <a:rPr lang="fr-FR" dirty="0"/>
              <a:t>tout particulièrement une expérience ayant fait appel à une utilisation de la langue vivante étrangère, que cette expérience ait été vécue en France ou dans le cadre d’une mobilité à l’étranger.</a:t>
            </a:r>
            <a:endParaRPr lang="fr-FR" b="1" dirty="0"/>
          </a:p>
          <a:p>
            <a:r>
              <a:rPr lang="fr-FR" b="1" u="sng" dirty="0">
                <a:solidFill>
                  <a:srgbClr val="0070C0"/>
                </a:solidFill>
              </a:rPr>
              <a:t>Support d’appui</a:t>
            </a:r>
            <a:r>
              <a:rPr lang="fr-FR" b="1" dirty="0"/>
              <a:t>:</a:t>
            </a:r>
          </a:p>
          <a:p>
            <a:r>
              <a:rPr lang="fr-FR" b="1" dirty="0"/>
              <a:t>un plan d’intervention </a:t>
            </a:r>
          </a:p>
          <a:p>
            <a:r>
              <a:rPr lang="fr-FR" b="1" dirty="0"/>
              <a:t>des mots clés </a:t>
            </a:r>
          </a:p>
          <a:p>
            <a:r>
              <a:rPr lang="fr-FR" b="1" dirty="0"/>
              <a:t>un document de nature iconographique (photographie, schéma, croquis, reproduction d’</a:t>
            </a:r>
            <a:r>
              <a:rPr lang="fr-FR" b="1" dirty="0" err="1"/>
              <a:t>oeuvre</a:t>
            </a:r>
            <a:r>
              <a:rPr lang="fr-FR" b="1" dirty="0"/>
              <a:t> d’art)</a:t>
            </a:r>
            <a:endParaRPr lang="en-US" dirty="0"/>
          </a:p>
        </p:txBody>
      </p:sp>
    </p:spTree>
    <p:extLst>
      <p:ext uri="{BB962C8B-B14F-4D97-AF65-F5344CB8AC3E}">
        <p14:creationId xmlns:p14="http://schemas.microsoft.com/office/powerpoint/2010/main" val="1066768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Epreuve orale</a:t>
            </a:r>
            <a:br>
              <a:rPr lang="fr-FR" dirty="0" smtClean="0"/>
            </a:br>
            <a:r>
              <a:rPr lang="fr-FR" dirty="0" smtClean="0"/>
              <a:t>individuelle</a:t>
            </a:r>
            <a:endParaRPr lang="en-US" dirty="0"/>
          </a:p>
        </p:txBody>
      </p:sp>
      <p:sp>
        <p:nvSpPr>
          <p:cNvPr id="6" name="Espace réservé du texte 5"/>
          <p:cNvSpPr>
            <a:spLocks noGrp="1"/>
          </p:cNvSpPr>
          <p:nvPr>
            <p:ph type="body" idx="1"/>
          </p:nvPr>
        </p:nvSpPr>
        <p:spPr/>
        <p:txBody>
          <a:bodyPr/>
          <a:lstStyle/>
          <a:p>
            <a:r>
              <a:rPr lang="fr-FR" dirty="0" smtClean="0"/>
              <a:t>Déroulement Partie 1</a:t>
            </a:r>
          </a:p>
          <a:p>
            <a:r>
              <a:rPr lang="fr-FR" dirty="0" smtClean="0"/>
              <a:t>PPC</a:t>
            </a:r>
            <a:endParaRPr lang="en-US" dirty="0"/>
          </a:p>
        </p:txBody>
      </p:sp>
      <p:sp>
        <p:nvSpPr>
          <p:cNvPr id="7" name="Espace réservé du contenu 6"/>
          <p:cNvSpPr>
            <a:spLocks noGrp="1"/>
          </p:cNvSpPr>
          <p:nvPr>
            <p:ph sz="half" idx="2"/>
          </p:nvPr>
        </p:nvSpPr>
        <p:spPr/>
        <p:txBody>
          <a:bodyPr>
            <a:normAutofit fontScale="92500" lnSpcReduction="10000"/>
          </a:bodyPr>
          <a:lstStyle/>
          <a:p>
            <a:r>
              <a:rPr lang="fr-FR" dirty="0"/>
              <a:t>L’évaluateur invite le candidat à s’exprimer.</a:t>
            </a:r>
          </a:p>
          <a:p>
            <a:r>
              <a:rPr lang="fr-FR" dirty="0"/>
              <a:t> Ce dernier dispose de </a:t>
            </a:r>
            <a:r>
              <a:rPr lang="fr-FR" b="1" dirty="0">
                <a:solidFill>
                  <a:srgbClr val="0070C0"/>
                </a:solidFill>
              </a:rPr>
              <a:t>3 minutes maximum </a:t>
            </a:r>
            <a:r>
              <a:rPr lang="fr-FR" dirty="0"/>
              <a:t>pour prendre la parole en langue vivante étrangère. </a:t>
            </a:r>
          </a:p>
          <a:p>
            <a:r>
              <a:rPr lang="fr-FR" dirty="0"/>
              <a:t>Au cours de cette phase d’expression en continu du candidat</a:t>
            </a:r>
            <a:r>
              <a:rPr lang="fr-FR" b="1" u="sng" dirty="0">
                <a:solidFill>
                  <a:srgbClr val="0070C0"/>
                </a:solidFill>
              </a:rPr>
              <a:t>, l’évaluateur est uniquement en position d’écoute</a:t>
            </a:r>
            <a:r>
              <a:rPr lang="fr-FR" dirty="0"/>
              <a:t>. </a:t>
            </a:r>
          </a:p>
          <a:p>
            <a:r>
              <a:rPr lang="fr-FR" dirty="0"/>
              <a:t>Il laisse le candidat s’exprimer et veille à ne pas l’interrompre, quelles que soient ses éventuelles hésitations</a:t>
            </a:r>
          </a:p>
        </p:txBody>
      </p:sp>
      <p:sp>
        <p:nvSpPr>
          <p:cNvPr id="8" name="Espace réservé du texte 7"/>
          <p:cNvSpPr>
            <a:spLocks noGrp="1"/>
          </p:cNvSpPr>
          <p:nvPr>
            <p:ph type="body" sz="quarter" idx="3"/>
          </p:nvPr>
        </p:nvSpPr>
        <p:spPr/>
        <p:txBody>
          <a:bodyPr/>
          <a:lstStyle/>
          <a:p>
            <a:r>
              <a:rPr lang="fr-FR" dirty="0" smtClean="0"/>
              <a:t>Déroulement Partie 2</a:t>
            </a:r>
          </a:p>
          <a:p>
            <a:r>
              <a:rPr lang="fr-FR" dirty="0" smtClean="0"/>
              <a:t>PPI</a:t>
            </a:r>
            <a:endParaRPr lang="en-US" dirty="0"/>
          </a:p>
        </p:txBody>
      </p:sp>
      <p:sp>
        <p:nvSpPr>
          <p:cNvPr id="9" name="Espace réservé du contenu 8"/>
          <p:cNvSpPr>
            <a:spLocks noGrp="1"/>
          </p:cNvSpPr>
          <p:nvPr>
            <p:ph sz="quarter" idx="4"/>
          </p:nvPr>
        </p:nvSpPr>
        <p:spPr/>
        <p:txBody>
          <a:bodyPr>
            <a:normAutofit fontScale="92500"/>
          </a:bodyPr>
          <a:lstStyle/>
          <a:p>
            <a:r>
              <a:rPr lang="fr-FR" dirty="0"/>
              <a:t>Au cours de cet entretien, le candidat doit faire preuve de son aptitude à s’exprimer et à communiquer spontanément. </a:t>
            </a:r>
          </a:p>
          <a:p>
            <a:r>
              <a:rPr lang="fr-FR" dirty="0"/>
              <a:t>Dans l’hypothèse où le candidat ne s’est pas ou très peu exprimé dans le cadre de la première partie de l’épreuve (expression orale en continu), </a:t>
            </a:r>
            <a:r>
              <a:rPr lang="fr-FR" b="1" u="sng" dirty="0">
                <a:solidFill>
                  <a:srgbClr val="0070C0"/>
                </a:solidFill>
              </a:rPr>
              <a:t>l’évaluateur ouvre, élargit et, si besoin, multiplie les objets sur lesquels peut porter l’échange conversationnel attendu</a:t>
            </a:r>
            <a:r>
              <a:rPr lang="fr-FR" dirty="0"/>
              <a:t>. </a:t>
            </a:r>
          </a:p>
        </p:txBody>
      </p:sp>
    </p:spTree>
    <p:extLst>
      <p:ext uri="{BB962C8B-B14F-4D97-AF65-F5344CB8AC3E}">
        <p14:creationId xmlns:p14="http://schemas.microsoft.com/office/powerpoint/2010/main" val="2893446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92364" y="1143000"/>
            <a:ext cx="2998308" cy="1701800"/>
          </a:xfrm>
        </p:spPr>
        <p:txBody>
          <a:bodyPr>
            <a:normAutofit fontScale="90000"/>
          </a:bodyPr>
          <a:lstStyle/>
          <a:p>
            <a:r>
              <a:rPr lang="fr-FR" b="1" dirty="0" smtClean="0"/>
              <a:t/>
            </a:r>
            <a:br>
              <a:rPr lang="fr-FR" b="1" dirty="0" smtClean="0"/>
            </a:br>
            <a:r>
              <a:rPr lang="fr-FR" b="1" dirty="0"/>
              <a:t/>
            </a:r>
            <a:br>
              <a:rPr lang="fr-FR" b="1" dirty="0"/>
            </a:br>
            <a:r>
              <a:rPr lang="fr-FR" b="1" dirty="0" smtClean="0"/>
              <a:t>Partie 2</a:t>
            </a:r>
            <a:br>
              <a:rPr lang="fr-FR" b="1" dirty="0" smtClean="0"/>
            </a:br>
            <a:r>
              <a:rPr lang="fr-FR" b="1" dirty="0" smtClean="0"/>
              <a:t>CE</a:t>
            </a:r>
            <a:endParaRPr lang="en-US" b="1" dirty="0"/>
          </a:p>
        </p:txBody>
      </p:sp>
      <p:sp>
        <p:nvSpPr>
          <p:cNvPr id="6" name="Espace réservé du contenu 5"/>
          <p:cNvSpPr>
            <a:spLocks noGrp="1"/>
          </p:cNvSpPr>
          <p:nvPr>
            <p:ph idx="1"/>
          </p:nvPr>
        </p:nvSpPr>
        <p:spPr/>
        <p:txBody>
          <a:bodyPr>
            <a:normAutofit/>
          </a:bodyPr>
          <a:lstStyle/>
          <a:p>
            <a:r>
              <a:rPr lang="fr-FR" sz="3200" dirty="0"/>
              <a:t>Les candidats disposent de </a:t>
            </a:r>
            <a:r>
              <a:rPr lang="fr-FR" sz="3200" b="1" dirty="0">
                <a:solidFill>
                  <a:srgbClr val="0070C0"/>
                </a:solidFill>
              </a:rPr>
              <a:t>25 minutes </a:t>
            </a:r>
            <a:r>
              <a:rPr lang="fr-FR" sz="3200" dirty="0"/>
              <a:t>maximum pour:</a:t>
            </a:r>
          </a:p>
          <a:p>
            <a:r>
              <a:rPr lang="fr-FR" sz="3200" dirty="0"/>
              <a:t> prendre connaissance du document et  répondre</a:t>
            </a:r>
          </a:p>
          <a:p>
            <a:r>
              <a:rPr lang="fr-FR" sz="3200" dirty="0"/>
              <a:t> </a:t>
            </a:r>
            <a:r>
              <a:rPr lang="fr-FR" sz="3200" b="1" u="sng" dirty="0">
                <a:solidFill>
                  <a:srgbClr val="0070C0"/>
                </a:solidFill>
              </a:rPr>
              <a:t>Par écrit et en français</a:t>
            </a:r>
          </a:p>
          <a:p>
            <a:r>
              <a:rPr lang="fr-FR" sz="3200" dirty="0"/>
              <a:t>à </a:t>
            </a:r>
            <a:r>
              <a:rPr lang="fr-FR" sz="3200" b="1" u="sng" dirty="0">
                <a:solidFill>
                  <a:srgbClr val="0070C0"/>
                </a:solidFill>
              </a:rPr>
              <a:t>6 questions en français </a:t>
            </a:r>
            <a:r>
              <a:rPr lang="fr-FR" sz="3200" dirty="0"/>
              <a:t>maximum graduées (du général au particulier) .</a:t>
            </a:r>
          </a:p>
          <a:p>
            <a:pPr>
              <a:buFont typeface="Wingdings" pitchFamily="2" charset="2"/>
              <a:buChar char="Ø"/>
            </a:pPr>
            <a:r>
              <a:rPr lang="fr-FR" sz="3200" dirty="0"/>
              <a:t> </a:t>
            </a:r>
            <a:r>
              <a:rPr lang="fr-FR" sz="3200" dirty="0">
                <a:solidFill>
                  <a:srgbClr val="0070C0"/>
                </a:solidFill>
              </a:rPr>
              <a:t>Evaluer chez le candidat son degré de compréhension du document.</a:t>
            </a:r>
          </a:p>
        </p:txBody>
      </p:sp>
      <p:sp>
        <p:nvSpPr>
          <p:cNvPr id="7" name="Espace réservé du texte 6"/>
          <p:cNvSpPr>
            <a:spLocks noGrp="1"/>
          </p:cNvSpPr>
          <p:nvPr>
            <p:ph type="body" sz="half" idx="2"/>
          </p:nvPr>
        </p:nvSpPr>
        <p:spPr>
          <a:xfrm>
            <a:off x="92364" y="2825433"/>
            <a:ext cx="2834640" cy="1207133"/>
          </a:xfrm>
        </p:spPr>
        <p:txBody>
          <a:bodyPr>
            <a:normAutofit lnSpcReduction="10000"/>
          </a:bodyPr>
          <a:lstStyle/>
          <a:p>
            <a:endParaRPr lang="fr-FR" sz="3200" b="1" u="sng" dirty="0"/>
          </a:p>
          <a:p>
            <a:r>
              <a:rPr lang="fr-FR" sz="3200" b="1" u="sng" dirty="0" smtClean="0"/>
              <a:t>Déroulement</a:t>
            </a:r>
            <a:endParaRPr lang="en-US" sz="3200" b="1" u="sng" dirty="0"/>
          </a:p>
        </p:txBody>
      </p:sp>
    </p:spTree>
    <p:extLst>
      <p:ext uri="{BB962C8B-B14F-4D97-AF65-F5344CB8AC3E}">
        <p14:creationId xmlns:p14="http://schemas.microsoft.com/office/powerpoint/2010/main" val="3166425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Epreuve facultative </a:t>
            </a:r>
            <a:br>
              <a:rPr lang="fr-FR" dirty="0" smtClean="0"/>
            </a:br>
            <a:r>
              <a:rPr lang="fr-FR" dirty="0" smtClean="0"/>
              <a:t>de LV au CAP</a:t>
            </a:r>
            <a:endParaRPr lang="en-US" dirty="0"/>
          </a:p>
        </p:txBody>
      </p:sp>
      <p:sp>
        <p:nvSpPr>
          <p:cNvPr id="3" name="Sous-titre 2"/>
          <p:cNvSpPr>
            <a:spLocks noGrp="1"/>
          </p:cNvSpPr>
          <p:nvPr>
            <p:ph type="subTitle" idx="1"/>
          </p:nvPr>
        </p:nvSpPr>
        <p:spPr>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endParaRPr lang="en-US" dirty="0"/>
          </a:p>
        </p:txBody>
      </p:sp>
      <p:pic>
        <p:nvPicPr>
          <p:cNvPr id="6" name="Image 5"/>
          <p:cNvPicPr/>
          <p:nvPr/>
        </p:nvPicPr>
        <p:blipFill>
          <a:blip r:embed="rId2" cstate="print"/>
          <a:srcRect/>
          <a:stretch>
            <a:fillRect/>
          </a:stretch>
        </p:blipFill>
        <p:spPr bwMode="auto">
          <a:xfrm>
            <a:off x="332076" y="440112"/>
            <a:ext cx="2162175" cy="1950720"/>
          </a:xfrm>
          <a:prstGeom prst="rect">
            <a:avLst/>
          </a:prstGeom>
          <a:noFill/>
          <a:ln w="9525">
            <a:noFill/>
            <a:miter lim="800000"/>
            <a:headEnd/>
            <a:tailEnd/>
          </a:ln>
        </p:spPr>
      </p:pic>
    </p:spTree>
    <p:extLst>
      <p:ext uri="{BB962C8B-B14F-4D97-AF65-F5344CB8AC3E}">
        <p14:creationId xmlns:p14="http://schemas.microsoft.com/office/powerpoint/2010/main" val="69301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smtClean="0"/>
              <a:t>Structure de l’épreuve facultative </a:t>
            </a:r>
            <a:r>
              <a:rPr lang="fr-FR" b="1" dirty="0"/>
              <a:t/>
            </a:r>
            <a:br>
              <a:rPr lang="fr-FR" b="1" dirty="0"/>
            </a:br>
            <a:r>
              <a:rPr lang="fr-FR" b="1" dirty="0" smtClean="0"/>
              <a:t>LV </a:t>
            </a:r>
            <a:br>
              <a:rPr lang="fr-FR" b="1" dirty="0" smtClean="0"/>
            </a:br>
            <a:r>
              <a:rPr lang="fr-FR" b="1" dirty="0" smtClean="0"/>
              <a:t> </a:t>
            </a:r>
            <a:r>
              <a:rPr lang="fr-FR" b="1" dirty="0" smtClean="0"/>
              <a:t>CAP</a:t>
            </a:r>
            <a:endParaRPr lang="en-US" b="1" dirty="0"/>
          </a:p>
        </p:txBody>
      </p:sp>
      <p:sp>
        <p:nvSpPr>
          <p:cNvPr id="3" name="Espace réservé du contenu 2"/>
          <p:cNvSpPr>
            <a:spLocks noGrp="1"/>
          </p:cNvSpPr>
          <p:nvPr>
            <p:ph sz="half" idx="1"/>
          </p:nvPr>
        </p:nvSpPr>
        <p:spPr/>
        <p:txBody>
          <a:bodyPr>
            <a:normAutofit fontScale="85000" lnSpcReduction="10000"/>
          </a:bodyPr>
          <a:lstStyle/>
          <a:p>
            <a:r>
              <a:rPr lang="fr-FR" dirty="0"/>
              <a:t>Langue différente de la langue concernée par l’épreuve </a:t>
            </a:r>
            <a:r>
              <a:rPr lang="fr-FR" dirty="0" smtClean="0"/>
              <a:t>obligatoire</a:t>
            </a:r>
          </a:p>
          <a:p>
            <a:r>
              <a:rPr lang="fr-FR" b="1" dirty="0"/>
              <a:t>sur 20 points</a:t>
            </a:r>
          </a:p>
          <a:p>
            <a:r>
              <a:rPr lang="fr-FR" b="1" dirty="0"/>
              <a:t>Seuls les points au-dessus de 10 sont pris en compte pour le calcul de la moyenne générale</a:t>
            </a:r>
          </a:p>
          <a:p>
            <a:pPr>
              <a:buFont typeface="Wingdings" panose="05000000000000000000" pitchFamily="2" charset="2"/>
              <a:buChar char="Ø"/>
            </a:pPr>
            <a:r>
              <a:rPr lang="fr-FR" b="1" dirty="0" smtClean="0"/>
              <a:t> Evaluer </a:t>
            </a:r>
            <a:r>
              <a:rPr lang="fr-FR" b="1" dirty="0"/>
              <a:t>la capacité du candidat à prendre la parole de manière continue. </a:t>
            </a:r>
          </a:p>
          <a:p>
            <a:endParaRPr lang="fr-FR" dirty="0"/>
          </a:p>
          <a:p>
            <a:pPr>
              <a:buFont typeface="Wingdings" panose="05000000000000000000" pitchFamily="2" charset="2"/>
              <a:buChar char="Ø"/>
            </a:pPr>
            <a:r>
              <a:rPr lang="fr-FR" b="1" dirty="0" smtClean="0">
                <a:solidFill>
                  <a:srgbClr val="0070C0"/>
                </a:solidFill>
              </a:rPr>
              <a:t>Objectifs de l’épreuve</a:t>
            </a:r>
          </a:p>
          <a:p>
            <a:pPr>
              <a:buFont typeface="Wingdings" panose="05000000000000000000" pitchFamily="2" charset="2"/>
              <a:buChar char="q"/>
            </a:pPr>
            <a:r>
              <a:rPr lang="fr-FR" dirty="0" smtClean="0"/>
              <a:t> S’exprimer </a:t>
            </a:r>
            <a:r>
              <a:rPr lang="fr-FR" dirty="0"/>
              <a:t>à l’oral en </a:t>
            </a:r>
            <a:r>
              <a:rPr lang="fr-FR" dirty="0" smtClean="0"/>
              <a:t>continu </a:t>
            </a:r>
          </a:p>
          <a:p>
            <a:pPr>
              <a:buFont typeface="Wingdings" panose="05000000000000000000" pitchFamily="2" charset="2"/>
              <a:buChar char="q"/>
            </a:pPr>
            <a:r>
              <a:rPr lang="fr-FR" dirty="0" smtClean="0"/>
              <a:t> Interagir </a:t>
            </a:r>
            <a:r>
              <a:rPr lang="fr-FR" dirty="0"/>
              <a:t>à </a:t>
            </a:r>
            <a:r>
              <a:rPr lang="fr-FR" dirty="0" smtClean="0"/>
              <a:t>l’oral dans </a:t>
            </a:r>
            <a:r>
              <a:rPr lang="fr-FR" dirty="0"/>
              <a:t>des situations de la vie quotidienne, </a:t>
            </a:r>
            <a:r>
              <a:rPr lang="fr-FR" dirty="0" smtClean="0"/>
              <a:t>social </a:t>
            </a:r>
            <a:r>
              <a:rPr lang="fr-FR" dirty="0"/>
              <a:t>et </a:t>
            </a:r>
            <a:r>
              <a:rPr lang="fr-FR" dirty="0" smtClean="0"/>
              <a:t>professionnelle</a:t>
            </a:r>
          </a:p>
          <a:p>
            <a:pPr>
              <a:buFont typeface="Wingdings" panose="05000000000000000000" pitchFamily="2" charset="2"/>
              <a:buChar char="q"/>
            </a:pPr>
            <a:r>
              <a:rPr lang="en-US" dirty="0" smtClean="0"/>
              <a:t> </a:t>
            </a:r>
            <a:r>
              <a:rPr lang="en-US" dirty="0" err="1" smtClean="0"/>
              <a:t>Comprendre</a:t>
            </a:r>
            <a:r>
              <a:rPr lang="en-US" dirty="0" smtClean="0"/>
              <a:t> </a:t>
            </a:r>
            <a:r>
              <a:rPr lang="en-US" dirty="0"/>
              <a:t>un document </a:t>
            </a:r>
            <a:r>
              <a:rPr lang="en-US" dirty="0" err="1"/>
              <a:t>écrit</a:t>
            </a:r>
            <a:endParaRPr lang="fr-FR" dirty="0"/>
          </a:p>
        </p:txBody>
      </p:sp>
      <p:sp>
        <p:nvSpPr>
          <p:cNvPr id="5" name="Espace réservé du contenu 4"/>
          <p:cNvSpPr>
            <a:spLocks noGrp="1"/>
          </p:cNvSpPr>
          <p:nvPr>
            <p:ph sz="half" idx="2"/>
          </p:nvPr>
        </p:nvSpPr>
        <p:spPr>
          <a:xfrm>
            <a:off x="7472218" y="369455"/>
            <a:ext cx="3820622" cy="5619865"/>
          </a:xfrm>
        </p:spPr>
        <p:txBody>
          <a:bodyPr>
            <a:normAutofit fontScale="85000" lnSpcReduction="10000"/>
          </a:bodyPr>
          <a:lstStyle/>
          <a:p>
            <a:pPr marL="0" indent="0">
              <a:buNone/>
            </a:pPr>
            <a:r>
              <a:rPr lang="fr-FR" b="1" dirty="0">
                <a:solidFill>
                  <a:srgbClr val="0070C0"/>
                </a:solidFill>
              </a:rPr>
              <a:t>L’épreuve se déroule en trois parties </a:t>
            </a:r>
            <a:endParaRPr lang="fr-FR" b="1" dirty="0" smtClean="0">
              <a:solidFill>
                <a:srgbClr val="0070C0"/>
              </a:solidFill>
            </a:endParaRPr>
          </a:p>
          <a:p>
            <a:pPr marL="0" indent="0">
              <a:buNone/>
            </a:pPr>
            <a:endParaRPr lang="en-US" dirty="0"/>
          </a:p>
          <a:p>
            <a:pPr marL="0" indent="0">
              <a:buNone/>
            </a:pPr>
            <a:endParaRPr lang="fr-FR" b="1" dirty="0" smtClean="0"/>
          </a:p>
          <a:p>
            <a:pPr marL="0" indent="0">
              <a:buNone/>
            </a:pPr>
            <a:endParaRPr lang="fr-FR" b="1" dirty="0">
              <a:solidFill>
                <a:srgbClr val="0070C0"/>
              </a:solidFill>
            </a:endParaRPr>
          </a:p>
          <a:p>
            <a:pPr marL="0" indent="0">
              <a:buNone/>
            </a:pPr>
            <a:r>
              <a:rPr lang="fr-FR" b="1" dirty="0" smtClean="0">
                <a:solidFill>
                  <a:srgbClr val="0070C0"/>
                </a:solidFill>
              </a:rPr>
              <a:t>Durée </a:t>
            </a:r>
            <a:r>
              <a:rPr lang="fr-FR" b="1" dirty="0">
                <a:solidFill>
                  <a:srgbClr val="0070C0"/>
                </a:solidFill>
              </a:rPr>
              <a:t>totale maximale de l’épreuve: </a:t>
            </a:r>
            <a:r>
              <a:rPr lang="fr-FR" b="1" dirty="0" smtClean="0">
                <a:solidFill>
                  <a:srgbClr val="0070C0"/>
                </a:solidFill>
              </a:rPr>
              <a:t> </a:t>
            </a:r>
            <a:r>
              <a:rPr lang="fr-FR" b="1" dirty="0" smtClean="0"/>
              <a:t>12 </a:t>
            </a:r>
            <a:r>
              <a:rPr lang="fr-FR" b="1" dirty="0"/>
              <a:t>minutes </a:t>
            </a:r>
          </a:p>
          <a:p>
            <a:pPr>
              <a:buFont typeface="Wingdings" panose="05000000000000000000" pitchFamily="2" charset="2"/>
              <a:buChar char="§"/>
            </a:pPr>
            <a:r>
              <a:rPr lang="fr-FR" b="1" dirty="0">
                <a:solidFill>
                  <a:srgbClr val="0070C0"/>
                </a:solidFill>
              </a:rPr>
              <a:t>parties 1 et 2</a:t>
            </a:r>
            <a:r>
              <a:rPr lang="fr-FR" b="1" dirty="0"/>
              <a:t>: </a:t>
            </a:r>
            <a:endParaRPr lang="fr-FR" b="1" dirty="0" smtClean="0"/>
          </a:p>
          <a:p>
            <a:pPr marL="0" indent="0">
              <a:buNone/>
            </a:pPr>
            <a:r>
              <a:rPr lang="fr-FR" b="1" dirty="0"/>
              <a:t>  </a:t>
            </a:r>
            <a:r>
              <a:rPr lang="fr-FR" b="1" dirty="0" smtClean="0"/>
              <a:t>    </a:t>
            </a:r>
            <a:r>
              <a:rPr lang="fr-FR" dirty="0" smtClean="0"/>
              <a:t>3 </a:t>
            </a:r>
            <a:r>
              <a:rPr lang="fr-FR" dirty="0"/>
              <a:t>minutes maximum </a:t>
            </a:r>
            <a:r>
              <a:rPr lang="fr-FR" dirty="0" smtClean="0"/>
              <a:t>chacune</a:t>
            </a:r>
          </a:p>
          <a:p>
            <a:pPr>
              <a:buFont typeface="Wingdings" panose="05000000000000000000" pitchFamily="2" charset="2"/>
              <a:buChar char="§"/>
            </a:pPr>
            <a:r>
              <a:rPr lang="fr-FR" b="1" dirty="0" smtClean="0"/>
              <a:t> </a:t>
            </a:r>
            <a:r>
              <a:rPr lang="fr-FR" b="1" dirty="0">
                <a:solidFill>
                  <a:srgbClr val="0070C0"/>
                </a:solidFill>
              </a:rPr>
              <a:t>partie 3</a:t>
            </a:r>
            <a:r>
              <a:rPr lang="fr-FR" b="1" dirty="0"/>
              <a:t>: </a:t>
            </a:r>
            <a:endParaRPr lang="fr-FR" b="1" dirty="0" smtClean="0"/>
          </a:p>
          <a:p>
            <a:pPr marL="0" indent="0">
              <a:buNone/>
            </a:pPr>
            <a:r>
              <a:rPr lang="fr-FR" b="1" dirty="0"/>
              <a:t> </a:t>
            </a:r>
            <a:r>
              <a:rPr lang="fr-FR" b="1" dirty="0" smtClean="0"/>
              <a:t>     </a:t>
            </a:r>
            <a:r>
              <a:rPr lang="fr-FR" dirty="0" smtClean="0"/>
              <a:t>six </a:t>
            </a:r>
            <a:r>
              <a:rPr lang="fr-FR" dirty="0"/>
              <a:t>minutes </a:t>
            </a:r>
            <a:r>
              <a:rPr lang="fr-FR" dirty="0" smtClean="0"/>
              <a:t>maximum</a:t>
            </a:r>
            <a:endParaRPr lang="fr-FR" b="1" dirty="0"/>
          </a:p>
          <a:p>
            <a:pPr marL="0" indent="0">
              <a:buNone/>
            </a:pPr>
            <a:endParaRPr lang="fr-FR" b="1" dirty="0" smtClean="0"/>
          </a:p>
          <a:p>
            <a:pPr>
              <a:buFont typeface="Wingdings" panose="05000000000000000000" pitchFamily="2" charset="2"/>
              <a:buChar char="Ø"/>
            </a:pPr>
            <a:r>
              <a:rPr lang="fr-FR" b="1" dirty="0" smtClean="0">
                <a:solidFill>
                  <a:srgbClr val="0070C0"/>
                </a:solidFill>
              </a:rPr>
              <a:t> Critères d’évaluation</a:t>
            </a:r>
          </a:p>
          <a:p>
            <a:pPr>
              <a:buFont typeface="Wingdings" panose="05000000000000000000" pitchFamily="2" charset="2"/>
              <a:buChar char="q"/>
            </a:pPr>
            <a:r>
              <a:rPr lang="fr-FR" dirty="0" smtClean="0"/>
              <a:t> </a:t>
            </a:r>
            <a:r>
              <a:rPr lang="fr-FR" dirty="0"/>
              <a:t>E</a:t>
            </a:r>
            <a:r>
              <a:rPr lang="fr-FR" dirty="0" smtClean="0"/>
              <a:t>n </a:t>
            </a:r>
            <a:r>
              <a:rPr lang="fr-FR" dirty="0"/>
              <a:t>production, le degré auquel se situent la recevabilité et l’intelligibilité de son expression orale </a:t>
            </a:r>
            <a:endParaRPr lang="fr-FR" dirty="0" smtClean="0"/>
          </a:p>
          <a:p>
            <a:pPr>
              <a:buFont typeface="Wingdings" panose="05000000000000000000" pitchFamily="2" charset="2"/>
              <a:buChar char="q"/>
            </a:pPr>
            <a:r>
              <a:rPr lang="fr-FR" dirty="0" smtClean="0"/>
              <a:t> </a:t>
            </a:r>
            <a:r>
              <a:rPr lang="fr-FR" dirty="0"/>
              <a:t>E</a:t>
            </a:r>
            <a:r>
              <a:rPr lang="fr-FR" dirty="0" smtClean="0"/>
              <a:t>n </a:t>
            </a:r>
            <a:r>
              <a:rPr lang="fr-FR" dirty="0"/>
              <a:t>réception, le degré auquel se situe sa compréhension d’un message </a:t>
            </a:r>
            <a:r>
              <a:rPr lang="fr-FR" dirty="0" smtClean="0"/>
              <a:t>écrit</a:t>
            </a:r>
            <a:endParaRPr lang="fr-FR" b="1" dirty="0" smtClean="0"/>
          </a:p>
          <a:p>
            <a:pPr marL="0" indent="0">
              <a:buNone/>
            </a:pPr>
            <a:endParaRPr lang="fr-FR" b="1" dirty="0"/>
          </a:p>
        </p:txBody>
      </p:sp>
      <p:graphicFrame>
        <p:nvGraphicFramePr>
          <p:cNvPr id="6" name="Tableau 5"/>
          <p:cNvGraphicFramePr>
            <a:graphicFrameLocks noGrp="1"/>
          </p:cNvGraphicFramePr>
          <p:nvPr>
            <p:extLst>
              <p:ext uri="{D42A27DB-BD31-4B8C-83A1-F6EECF244321}">
                <p14:modId xmlns:p14="http://schemas.microsoft.com/office/powerpoint/2010/main" val="973652335"/>
              </p:ext>
            </p:extLst>
          </p:nvPr>
        </p:nvGraphicFramePr>
        <p:xfrm>
          <a:off x="7693889" y="680492"/>
          <a:ext cx="3092565" cy="886690"/>
        </p:xfrm>
        <a:graphic>
          <a:graphicData uri="http://schemas.openxmlformats.org/drawingml/2006/table">
            <a:tbl>
              <a:tblPr firstRow="1" bandRow="1">
                <a:tableStyleId>{5C22544A-7EE6-4342-B048-85BDC9FD1C3A}</a:tableStyleId>
              </a:tblPr>
              <a:tblGrid>
                <a:gridCol w="1030855">
                  <a:extLst>
                    <a:ext uri="{9D8B030D-6E8A-4147-A177-3AD203B41FA5}">
                      <a16:colId xmlns:a16="http://schemas.microsoft.com/office/drawing/2014/main" val="1507091223"/>
                    </a:ext>
                  </a:extLst>
                </a:gridCol>
                <a:gridCol w="1030855">
                  <a:extLst>
                    <a:ext uri="{9D8B030D-6E8A-4147-A177-3AD203B41FA5}">
                      <a16:colId xmlns:a16="http://schemas.microsoft.com/office/drawing/2014/main" val="12059749"/>
                    </a:ext>
                  </a:extLst>
                </a:gridCol>
                <a:gridCol w="1030855">
                  <a:extLst>
                    <a:ext uri="{9D8B030D-6E8A-4147-A177-3AD203B41FA5}">
                      <a16:colId xmlns:a16="http://schemas.microsoft.com/office/drawing/2014/main" val="634473238"/>
                    </a:ext>
                  </a:extLst>
                </a:gridCol>
              </a:tblGrid>
              <a:tr h="443345">
                <a:tc>
                  <a:txBody>
                    <a:bodyPr/>
                    <a:lstStyle/>
                    <a:p>
                      <a:r>
                        <a:rPr lang="fr-FR" dirty="0" smtClean="0"/>
                        <a:t>Partie</a:t>
                      </a:r>
                      <a:r>
                        <a:rPr lang="fr-FR" baseline="0" dirty="0" smtClean="0"/>
                        <a:t> 1</a:t>
                      </a:r>
                      <a:endParaRPr lang="en-US" dirty="0"/>
                    </a:p>
                  </a:txBody>
                  <a:tcPr/>
                </a:tc>
                <a:tc>
                  <a:txBody>
                    <a:bodyPr/>
                    <a:lstStyle/>
                    <a:p>
                      <a:r>
                        <a:rPr lang="fr-FR" dirty="0" smtClean="0"/>
                        <a:t>Partie 2</a:t>
                      </a:r>
                      <a:endParaRPr lang="en-US" dirty="0"/>
                    </a:p>
                  </a:txBody>
                  <a:tcPr/>
                </a:tc>
                <a:tc>
                  <a:txBody>
                    <a:bodyPr/>
                    <a:lstStyle/>
                    <a:p>
                      <a:r>
                        <a:rPr lang="fr-FR" dirty="0" smtClean="0"/>
                        <a:t>Partie 3</a:t>
                      </a:r>
                      <a:endParaRPr lang="en-US" dirty="0"/>
                    </a:p>
                  </a:txBody>
                  <a:tcPr/>
                </a:tc>
                <a:extLst>
                  <a:ext uri="{0D108BD9-81ED-4DB2-BD59-A6C34878D82A}">
                    <a16:rowId xmlns:a16="http://schemas.microsoft.com/office/drawing/2014/main" val="1101328404"/>
                  </a:ext>
                </a:extLst>
              </a:tr>
              <a:tr h="443345">
                <a:tc>
                  <a:txBody>
                    <a:bodyPr/>
                    <a:lstStyle/>
                    <a:p>
                      <a:r>
                        <a:rPr lang="fr-FR" dirty="0" smtClean="0"/>
                        <a:t>EOC</a:t>
                      </a:r>
                      <a:endParaRPr lang="en-US" dirty="0"/>
                    </a:p>
                  </a:txBody>
                  <a:tcPr/>
                </a:tc>
                <a:tc>
                  <a:txBody>
                    <a:bodyPr/>
                    <a:lstStyle/>
                    <a:p>
                      <a:r>
                        <a:rPr lang="fr-FR" dirty="0" smtClean="0"/>
                        <a:t>EOI</a:t>
                      </a:r>
                      <a:endParaRPr lang="en-US" dirty="0"/>
                    </a:p>
                  </a:txBody>
                  <a:tcPr/>
                </a:tc>
                <a:tc>
                  <a:txBody>
                    <a:bodyPr/>
                    <a:lstStyle/>
                    <a:p>
                      <a:r>
                        <a:rPr lang="fr-FR" dirty="0" smtClean="0"/>
                        <a:t>CE</a:t>
                      </a:r>
                      <a:endParaRPr lang="en-US" dirty="0"/>
                    </a:p>
                  </a:txBody>
                  <a:tcPr/>
                </a:tc>
                <a:extLst>
                  <a:ext uri="{0D108BD9-81ED-4DB2-BD59-A6C34878D82A}">
                    <a16:rowId xmlns:a16="http://schemas.microsoft.com/office/drawing/2014/main" val="1911108553"/>
                  </a:ext>
                </a:extLst>
              </a:tr>
            </a:tbl>
          </a:graphicData>
        </a:graphic>
      </p:graphicFrame>
    </p:spTree>
    <p:extLst>
      <p:ext uri="{BB962C8B-B14F-4D97-AF65-F5344CB8AC3E}">
        <p14:creationId xmlns:p14="http://schemas.microsoft.com/office/powerpoint/2010/main" val="1243396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436" y="1123837"/>
            <a:ext cx="3094181" cy="4601183"/>
          </a:xfrm>
          <a:ln w="28575">
            <a:solidFill>
              <a:schemeClr val="bg1"/>
            </a:solidFill>
          </a:ln>
        </p:spPr>
        <p:txBody>
          <a:bodyPr>
            <a:normAutofit/>
          </a:bodyPr>
          <a:lstStyle/>
          <a:p>
            <a:r>
              <a:rPr lang="fr-FR" dirty="0" smtClean="0"/>
              <a:t>Epreuve facultative</a:t>
            </a:r>
            <a:br>
              <a:rPr lang="fr-FR" dirty="0" smtClean="0"/>
            </a:br>
            <a:r>
              <a:rPr lang="fr-FR" dirty="0"/>
              <a:t/>
            </a:r>
            <a:br>
              <a:rPr lang="fr-FR" dirty="0"/>
            </a:br>
            <a:r>
              <a:rPr lang="fr-FR" dirty="0" smtClean="0"/>
              <a:t>Partie 1</a:t>
            </a:r>
            <a:br>
              <a:rPr lang="fr-FR" dirty="0" smtClean="0"/>
            </a:br>
            <a:r>
              <a:rPr lang="fr-FR" dirty="0" smtClean="0"/>
              <a:t>EOC</a:t>
            </a:r>
            <a:r>
              <a:rPr lang="en-US" dirty="0"/>
              <a:t/>
            </a:r>
            <a:br>
              <a:rPr lang="en-US" dirty="0"/>
            </a:br>
            <a:r>
              <a:rPr lang="en-US" dirty="0" smtClean="0"/>
              <a:t/>
            </a:r>
            <a:br>
              <a:rPr lang="en-US" dirty="0" smtClean="0"/>
            </a:br>
            <a:r>
              <a:rPr lang="fr-FR" sz="1800" dirty="0">
                <a:solidFill>
                  <a:schemeClr val="bg1"/>
                </a:solidFill>
              </a:rPr>
              <a:t>Evaluer la capacité du candidat à prendre la parole de </a:t>
            </a:r>
            <a:r>
              <a:rPr lang="fr-FR" sz="1800" dirty="0" smtClean="0">
                <a:solidFill>
                  <a:schemeClr val="bg1"/>
                </a:solidFill>
              </a:rPr>
              <a:t>manière continue</a:t>
            </a:r>
            <a:r>
              <a:rPr lang="fr-FR" dirty="0" smtClean="0">
                <a:solidFill>
                  <a:srgbClr val="0070C0"/>
                </a:solidFill>
              </a:rPr>
              <a:t> </a:t>
            </a:r>
            <a:r>
              <a:rPr lang="fr-FR" dirty="0">
                <a:solidFill>
                  <a:srgbClr val="0070C0"/>
                </a:solidFill>
              </a:rPr>
              <a:t/>
            </a:r>
            <a:br>
              <a:rPr lang="fr-FR" dirty="0">
                <a:solidFill>
                  <a:srgbClr val="0070C0"/>
                </a:solidFill>
              </a:rPr>
            </a:br>
            <a:endParaRPr lang="en-US" dirty="0"/>
          </a:p>
        </p:txBody>
      </p:sp>
      <p:sp>
        <p:nvSpPr>
          <p:cNvPr id="3" name="Espace réservé du contenu 2"/>
          <p:cNvSpPr>
            <a:spLocks noGrp="1"/>
          </p:cNvSpPr>
          <p:nvPr>
            <p:ph sz="half" idx="1"/>
          </p:nvPr>
        </p:nvSpPr>
        <p:spPr/>
        <p:txBody>
          <a:bodyPr>
            <a:normAutofit fontScale="85000" lnSpcReduction="10000"/>
          </a:bodyPr>
          <a:lstStyle/>
          <a:p>
            <a:pPr marL="0" indent="0">
              <a:buNone/>
            </a:pPr>
            <a:r>
              <a:rPr lang="fr-FR" dirty="0" smtClean="0"/>
              <a:t>Le </a:t>
            </a:r>
            <a:r>
              <a:rPr lang="fr-FR" dirty="0"/>
              <a:t>sujet et le contenu de cette prise de parole relèvent du </a:t>
            </a:r>
            <a:r>
              <a:rPr lang="fr-FR" b="1" dirty="0">
                <a:solidFill>
                  <a:srgbClr val="0070C0"/>
                </a:solidFill>
              </a:rPr>
              <a:t>choix du candidat</a:t>
            </a:r>
            <a:r>
              <a:rPr lang="fr-FR" dirty="0"/>
              <a:t>. Le candidat présente et rend compte: </a:t>
            </a:r>
          </a:p>
          <a:p>
            <a:pPr>
              <a:buFont typeface="Wingdings" panose="05000000000000000000" pitchFamily="2" charset="2"/>
              <a:buChar char="q"/>
            </a:pPr>
            <a:r>
              <a:rPr lang="fr-FR" dirty="0" smtClean="0"/>
              <a:t> </a:t>
            </a:r>
            <a:r>
              <a:rPr lang="fr-FR" b="1" dirty="0">
                <a:solidFill>
                  <a:srgbClr val="0070C0"/>
                </a:solidFill>
              </a:rPr>
              <a:t>soit d’un travail</a:t>
            </a:r>
            <a:r>
              <a:rPr lang="fr-FR" dirty="0"/>
              <a:t>, d’un projet, d’un produit ou d’un service dont la réalisation, dans le cadre des enseignements généraux et/ou professionnels qu’il a suivis, a fait appel à une utilisation de la langue </a:t>
            </a:r>
            <a:r>
              <a:rPr lang="fr-FR" dirty="0" smtClean="0"/>
              <a:t>vivante</a:t>
            </a:r>
          </a:p>
          <a:p>
            <a:pPr>
              <a:buFont typeface="Wingdings" panose="05000000000000000000" pitchFamily="2" charset="2"/>
              <a:buChar char="q"/>
            </a:pPr>
            <a:r>
              <a:rPr lang="fr-FR" dirty="0" smtClean="0"/>
              <a:t> </a:t>
            </a:r>
            <a:r>
              <a:rPr lang="fr-FR" b="1" dirty="0">
                <a:solidFill>
                  <a:srgbClr val="0070C0"/>
                </a:solidFill>
              </a:rPr>
              <a:t>soit d’une expérience professionnelle</a:t>
            </a:r>
            <a:r>
              <a:rPr lang="fr-FR" dirty="0"/>
              <a:t>, tout particulièrement une expérience ayant fait appel à une utilisation de la langue vivante, que cette expérience ait été vécue en France ou dans le cadre d’une mobilité à l’étranger</a:t>
            </a:r>
          </a:p>
        </p:txBody>
      </p:sp>
      <p:sp>
        <p:nvSpPr>
          <p:cNvPr id="4" name="Espace réservé du contenu 3"/>
          <p:cNvSpPr>
            <a:spLocks noGrp="1"/>
          </p:cNvSpPr>
          <p:nvPr>
            <p:ph sz="half" idx="2"/>
          </p:nvPr>
        </p:nvSpPr>
        <p:spPr>
          <a:xfrm>
            <a:off x="7453744" y="406401"/>
            <a:ext cx="4174837" cy="5582920"/>
          </a:xfrm>
        </p:spPr>
        <p:txBody>
          <a:bodyPr>
            <a:normAutofit fontScale="85000" lnSpcReduction="10000"/>
          </a:bodyPr>
          <a:lstStyle/>
          <a:p>
            <a:pPr>
              <a:buNone/>
            </a:pPr>
            <a:endParaRPr lang="fr-FR" sz="2800" b="1" dirty="0" smtClean="0">
              <a:solidFill>
                <a:srgbClr val="00B0F0"/>
              </a:solidFill>
            </a:endParaRPr>
          </a:p>
          <a:p>
            <a:pPr>
              <a:buNone/>
            </a:pPr>
            <a:endParaRPr lang="fr-FR" sz="2800" b="1" dirty="0">
              <a:solidFill>
                <a:srgbClr val="00B0F0"/>
              </a:solidFill>
            </a:endParaRPr>
          </a:p>
          <a:p>
            <a:pPr>
              <a:buNone/>
            </a:pPr>
            <a:r>
              <a:rPr lang="fr-FR" sz="2800" b="1" dirty="0" smtClean="0">
                <a:solidFill>
                  <a:srgbClr val="00B0F0"/>
                </a:solidFill>
              </a:rPr>
              <a:t>Déroulement</a:t>
            </a:r>
          </a:p>
          <a:p>
            <a:pPr>
              <a:buNone/>
            </a:pPr>
            <a:r>
              <a:rPr lang="fr-FR" dirty="0" smtClean="0"/>
              <a:t>L’examinateur </a:t>
            </a:r>
            <a:r>
              <a:rPr lang="fr-FR" dirty="0"/>
              <a:t>invite le candidat </a:t>
            </a:r>
            <a:r>
              <a:rPr lang="fr-FR" dirty="0" smtClean="0"/>
              <a:t>à s’exprimer.</a:t>
            </a:r>
          </a:p>
          <a:p>
            <a:pPr>
              <a:buNone/>
            </a:pPr>
            <a:r>
              <a:rPr lang="fr-FR" dirty="0" smtClean="0"/>
              <a:t> </a:t>
            </a:r>
            <a:r>
              <a:rPr lang="fr-FR" dirty="0"/>
              <a:t>Ce dernier dispose de </a:t>
            </a:r>
            <a:r>
              <a:rPr lang="fr-FR" b="1" dirty="0">
                <a:solidFill>
                  <a:srgbClr val="0070C0"/>
                </a:solidFill>
              </a:rPr>
              <a:t>3 </a:t>
            </a:r>
            <a:r>
              <a:rPr lang="fr-FR" b="1" dirty="0" smtClean="0">
                <a:solidFill>
                  <a:srgbClr val="0070C0"/>
                </a:solidFill>
              </a:rPr>
              <a:t>Minutes</a:t>
            </a:r>
          </a:p>
          <a:p>
            <a:pPr>
              <a:buNone/>
            </a:pPr>
            <a:r>
              <a:rPr lang="fr-FR" dirty="0" smtClean="0">
                <a:solidFill>
                  <a:schemeClr val="tx1"/>
                </a:solidFill>
              </a:rPr>
              <a:t>maximum </a:t>
            </a:r>
            <a:r>
              <a:rPr lang="fr-FR" dirty="0">
                <a:solidFill>
                  <a:schemeClr val="tx1"/>
                </a:solidFill>
              </a:rPr>
              <a:t>pour prendre la parole en </a:t>
            </a:r>
            <a:endParaRPr lang="fr-FR" dirty="0" smtClean="0">
              <a:solidFill>
                <a:schemeClr val="tx1"/>
              </a:solidFill>
            </a:endParaRPr>
          </a:p>
          <a:p>
            <a:pPr>
              <a:buNone/>
            </a:pPr>
            <a:r>
              <a:rPr lang="fr-FR" dirty="0" smtClean="0">
                <a:solidFill>
                  <a:schemeClr val="tx1"/>
                </a:solidFill>
              </a:rPr>
              <a:t>langue </a:t>
            </a:r>
            <a:r>
              <a:rPr lang="fr-FR" dirty="0">
                <a:solidFill>
                  <a:schemeClr val="tx1"/>
                </a:solidFill>
              </a:rPr>
              <a:t>vivante. </a:t>
            </a:r>
          </a:p>
          <a:p>
            <a:pPr>
              <a:buNone/>
            </a:pPr>
            <a:endParaRPr lang="fr-FR" dirty="0" smtClean="0"/>
          </a:p>
          <a:p>
            <a:pPr>
              <a:buNone/>
            </a:pPr>
            <a:r>
              <a:rPr lang="fr-FR" dirty="0" smtClean="0"/>
              <a:t>Au </a:t>
            </a:r>
            <a:r>
              <a:rPr lang="fr-FR" dirty="0"/>
              <a:t>cours de cette phase </a:t>
            </a:r>
            <a:r>
              <a:rPr lang="fr-FR" dirty="0" smtClean="0"/>
              <a:t>d’expression</a:t>
            </a:r>
          </a:p>
          <a:p>
            <a:pPr>
              <a:buNone/>
            </a:pPr>
            <a:r>
              <a:rPr lang="fr-FR" dirty="0" smtClean="0"/>
              <a:t>en </a:t>
            </a:r>
            <a:r>
              <a:rPr lang="fr-FR" dirty="0"/>
              <a:t>continu du </a:t>
            </a:r>
            <a:r>
              <a:rPr lang="fr-FR" dirty="0" smtClean="0"/>
              <a:t>candidat l’évaluateur </a:t>
            </a:r>
            <a:r>
              <a:rPr lang="fr-FR" dirty="0"/>
              <a:t>est </a:t>
            </a:r>
            <a:endParaRPr lang="fr-FR" dirty="0" smtClean="0"/>
          </a:p>
          <a:p>
            <a:pPr>
              <a:buNone/>
            </a:pPr>
            <a:r>
              <a:rPr lang="fr-FR" dirty="0" smtClean="0"/>
              <a:t>uniquement </a:t>
            </a:r>
            <a:r>
              <a:rPr lang="fr-FR" b="1" u="sng" dirty="0">
                <a:solidFill>
                  <a:srgbClr val="0070C0"/>
                </a:solidFill>
              </a:rPr>
              <a:t>en position d’écoute. </a:t>
            </a:r>
            <a:endParaRPr lang="fr-FR" b="1" u="sng" dirty="0" smtClean="0">
              <a:solidFill>
                <a:srgbClr val="0070C0"/>
              </a:solidFill>
            </a:endParaRPr>
          </a:p>
          <a:p>
            <a:pPr>
              <a:buNone/>
            </a:pPr>
            <a:r>
              <a:rPr lang="fr-FR" dirty="0" smtClean="0"/>
              <a:t>Il </a:t>
            </a:r>
            <a:r>
              <a:rPr lang="fr-FR" dirty="0"/>
              <a:t>laisse le candidat s’exprimer et veille à </a:t>
            </a:r>
            <a:r>
              <a:rPr lang="fr-FR" b="1" u="sng" dirty="0">
                <a:solidFill>
                  <a:srgbClr val="0070C0"/>
                </a:solidFill>
              </a:rPr>
              <a:t>ne </a:t>
            </a:r>
            <a:endParaRPr lang="fr-FR" b="1" u="sng" dirty="0" smtClean="0">
              <a:solidFill>
                <a:srgbClr val="0070C0"/>
              </a:solidFill>
            </a:endParaRPr>
          </a:p>
          <a:p>
            <a:pPr>
              <a:buNone/>
            </a:pPr>
            <a:r>
              <a:rPr lang="fr-FR" b="1" u="sng" dirty="0" smtClean="0">
                <a:solidFill>
                  <a:srgbClr val="0070C0"/>
                </a:solidFill>
              </a:rPr>
              <a:t>pas </a:t>
            </a:r>
            <a:r>
              <a:rPr lang="fr-FR" b="1" u="sng" dirty="0">
                <a:solidFill>
                  <a:srgbClr val="0070C0"/>
                </a:solidFill>
              </a:rPr>
              <a:t>l’interrompre</a:t>
            </a:r>
            <a:r>
              <a:rPr lang="fr-FR" dirty="0"/>
              <a:t>, quelles que soient ses </a:t>
            </a:r>
            <a:endParaRPr lang="fr-FR" dirty="0" smtClean="0"/>
          </a:p>
          <a:p>
            <a:pPr>
              <a:buNone/>
            </a:pPr>
            <a:r>
              <a:rPr lang="fr-FR" dirty="0" smtClean="0"/>
              <a:t>éventuelles </a:t>
            </a:r>
            <a:r>
              <a:rPr lang="fr-FR" dirty="0"/>
              <a:t>hésitations. </a:t>
            </a:r>
            <a:endParaRPr lang="fr-FR" dirty="0" smtClean="0"/>
          </a:p>
          <a:p>
            <a:pPr>
              <a:buNone/>
            </a:pPr>
            <a:endParaRPr lang="fr-FR" dirty="0"/>
          </a:p>
          <a:p>
            <a:pPr>
              <a:buNone/>
            </a:pPr>
            <a:endParaRPr lang="fr-FR" dirty="0" smtClean="0"/>
          </a:p>
          <a:p>
            <a:pPr>
              <a:buNone/>
            </a:pPr>
            <a:endParaRPr lang="fr-FR" dirty="0"/>
          </a:p>
        </p:txBody>
      </p:sp>
    </p:spTree>
    <p:extLst>
      <p:ext uri="{BB962C8B-B14F-4D97-AF65-F5344CB8AC3E}">
        <p14:creationId xmlns:p14="http://schemas.microsoft.com/office/powerpoint/2010/main" val="517297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200" dirty="0"/>
              <a:t>Cet échange oral commence par prendre appui sur l’exposé du candidat </a:t>
            </a:r>
            <a:br>
              <a:rPr lang="fr-FR" sz="2200" dirty="0"/>
            </a:br>
            <a:r>
              <a:rPr lang="fr-FR" sz="2200" dirty="0"/>
              <a:t> Comporte </a:t>
            </a:r>
            <a:r>
              <a:rPr lang="fr-FR" sz="2200" b="1" dirty="0">
                <a:solidFill>
                  <a:srgbClr val="0070C0"/>
                </a:solidFill>
              </a:rPr>
              <a:t>des questions, des demandes d’explications ou d’illustrations complémentaires.</a:t>
            </a:r>
            <a:r>
              <a:rPr lang="fr-FR" sz="2200" dirty="0"/>
              <a:t> </a:t>
            </a:r>
            <a:br>
              <a:rPr lang="fr-FR" sz="2200" dirty="0"/>
            </a:br>
            <a:r>
              <a:rPr lang="fr-FR" sz="2200" dirty="0"/>
              <a:t/>
            </a:r>
            <a:br>
              <a:rPr lang="fr-FR" sz="2200" dirty="0"/>
            </a:br>
            <a:r>
              <a:rPr lang="fr-FR" sz="2200" dirty="0"/>
              <a:t>Au cours de cet entretien, le candidat doit faire preuve de son aptitude à s’exprimer et à communiquer spontanément. </a:t>
            </a:r>
            <a:br>
              <a:rPr lang="fr-FR" sz="2200" dirty="0"/>
            </a:br>
            <a:r>
              <a:rPr lang="fr-FR" sz="2200" dirty="0" smtClean="0"/>
              <a:t> </a:t>
            </a:r>
            <a:endParaRPr lang="en-US" sz="1800" dirty="0"/>
          </a:p>
        </p:txBody>
      </p:sp>
      <p:sp>
        <p:nvSpPr>
          <p:cNvPr id="10" name="Espace réservé du texte 9"/>
          <p:cNvSpPr>
            <a:spLocks noGrp="1"/>
          </p:cNvSpPr>
          <p:nvPr>
            <p:ph type="body" idx="1"/>
          </p:nvPr>
        </p:nvSpPr>
        <p:spPr/>
        <p:style>
          <a:lnRef idx="3">
            <a:schemeClr val="lt1"/>
          </a:lnRef>
          <a:fillRef idx="1">
            <a:schemeClr val="accent1"/>
          </a:fillRef>
          <a:effectRef idx="1">
            <a:schemeClr val="accent1"/>
          </a:effectRef>
          <a:fontRef idx="minor">
            <a:schemeClr val="lt1"/>
          </a:fontRef>
        </p:style>
        <p:txBody>
          <a:bodyPr>
            <a:normAutofit fontScale="92500"/>
          </a:bodyPr>
          <a:lstStyle/>
          <a:p>
            <a:r>
              <a:rPr lang="fr-FR" dirty="0" smtClean="0"/>
              <a:t> </a:t>
            </a:r>
            <a:r>
              <a:rPr lang="fr-FR" b="1" dirty="0" smtClean="0">
                <a:solidFill>
                  <a:schemeClr val="bg1"/>
                </a:solidFill>
              </a:rPr>
              <a:t>L’évaluateur </a:t>
            </a:r>
            <a:r>
              <a:rPr lang="fr-FR" b="1" dirty="0">
                <a:solidFill>
                  <a:schemeClr val="bg1"/>
                </a:solidFill>
              </a:rPr>
              <a:t>ouvre, élargit et, si besoin, multiplie les objets sur lesquels peut porter l’échange conversationnel </a:t>
            </a:r>
            <a:r>
              <a:rPr lang="fr-FR" b="1" dirty="0" smtClean="0">
                <a:solidFill>
                  <a:schemeClr val="bg1"/>
                </a:solidFill>
              </a:rPr>
              <a:t>attendu.</a:t>
            </a:r>
            <a:r>
              <a:rPr lang="fr-FR" sz="1800" dirty="0" smtClean="0"/>
              <a:t>. </a:t>
            </a:r>
            <a:r>
              <a:rPr lang="fr-FR" sz="1800" dirty="0"/>
              <a:t/>
            </a:r>
            <a:br>
              <a:rPr lang="fr-FR" sz="1800" dirty="0"/>
            </a:br>
            <a:endParaRPr lang="en-US" dirty="0"/>
          </a:p>
        </p:txBody>
      </p:sp>
      <p:sp>
        <p:nvSpPr>
          <p:cNvPr id="11" name="Rectangle 10"/>
          <p:cNvSpPr/>
          <p:nvPr/>
        </p:nvSpPr>
        <p:spPr>
          <a:xfrm>
            <a:off x="212436" y="1298448"/>
            <a:ext cx="2872510" cy="4216539"/>
          </a:xfrm>
          <a:prstGeom prst="rect">
            <a:avLst/>
          </a:prstGeom>
          <a:ln w="19050">
            <a:solidFill>
              <a:schemeClr val="bg1"/>
            </a:solidFill>
          </a:ln>
        </p:spPr>
        <p:txBody>
          <a:bodyPr wrap="square">
            <a:spAutoFit/>
          </a:bodyPr>
          <a:lstStyle/>
          <a:p>
            <a:r>
              <a:rPr lang="fr-FR" sz="2800" b="1" dirty="0">
                <a:solidFill>
                  <a:schemeClr val="bg1"/>
                </a:solidFill>
              </a:rPr>
              <a:t>Epreuve facultative</a:t>
            </a:r>
            <a:r>
              <a:rPr lang="fr-FR" dirty="0"/>
              <a:t/>
            </a:r>
            <a:br>
              <a:rPr lang="fr-FR" dirty="0"/>
            </a:br>
            <a:r>
              <a:rPr lang="fr-FR" dirty="0"/>
              <a:t/>
            </a:r>
            <a:br>
              <a:rPr lang="fr-FR" dirty="0"/>
            </a:br>
            <a:r>
              <a:rPr lang="fr-FR" sz="2800" b="1" dirty="0">
                <a:solidFill>
                  <a:schemeClr val="bg1"/>
                </a:solidFill>
              </a:rPr>
              <a:t>Partie 2</a:t>
            </a:r>
            <a:br>
              <a:rPr lang="fr-FR" sz="2800" b="1" dirty="0">
                <a:solidFill>
                  <a:schemeClr val="bg1"/>
                </a:solidFill>
              </a:rPr>
            </a:br>
            <a:r>
              <a:rPr lang="fr-FR" sz="2800" b="1" dirty="0" smtClean="0">
                <a:solidFill>
                  <a:schemeClr val="bg1"/>
                </a:solidFill>
              </a:rPr>
              <a:t>EOI</a:t>
            </a:r>
          </a:p>
          <a:p>
            <a:endParaRPr lang="fr-FR" sz="2800" b="1" dirty="0">
              <a:solidFill>
                <a:schemeClr val="bg1"/>
              </a:solidFill>
            </a:endParaRPr>
          </a:p>
          <a:p>
            <a:endParaRPr lang="fr-FR" sz="2800" b="1" dirty="0" smtClean="0">
              <a:solidFill>
                <a:schemeClr val="bg1"/>
              </a:solidFill>
            </a:endParaRPr>
          </a:p>
          <a:p>
            <a:r>
              <a:rPr lang="fr-FR" dirty="0">
                <a:solidFill>
                  <a:schemeClr val="bg1"/>
                </a:solidFill>
              </a:rPr>
              <a:t>E</a:t>
            </a:r>
            <a:r>
              <a:rPr lang="fr-FR" dirty="0" smtClean="0">
                <a:solidFill>
                  <a:schemeClr val="bg1"/>
                </a:solidFill>
              </a:rPr>
              <a:t>valuer </a:t>
            </a:r>
            <a:r>
              <a:rPr lang="fr-FR" dirty="0">
                <a:solidFill>
                  <a:schemeClr val="bg1"/>
                </a:solidFill>
              </a:rPr>
              <a:t>la capacité du candidat à interagir en langue vivante</a:t>
            </a:r>
            <a:endParaRPr lang="fr-FR" sz="2800" b="1" dirty="0" smtClean="0">
              <a:solidFill>
                <a:schemeClr val="bg1"/>
              </a:solidFill>
            </a:endParaRPr>
          </a:p>
          <a:p>
            <a:endParaRPr lang="en-US" sz="2800" b="1" dirty="0">
              <a:solidFill>
                <a:schemeClr val="bg1"/>
              </a:solidFill>
            </a:endParaRPr>
          </a:p>
        </p:txBody>
      </p:sp>
    </p:spTree>
    <p:extLst>
      <p:ext uri="{BB962C8B-B14F-4D97-AF65-F5344CB8AC3E}">
        <p14:creationId xmlns:p14="http://schemas.microsoft.com/office/powerpoint/2010/main" val="25058197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ln w="28575">
            <a:solidFill>
              <a:schemeClr val="bg2">
                <a:lumMod val="20000"/>
                <a:lumOff val="80000"/>
              </a:schemeClr>
            </a:solidFill>
          </a:ln>
        </p:spPr>
        <p:txBody>
          <a:bodyPr>
            <a:normAutofit/>
          </a:bodyPr>
          <a:lstStyle/>
          <a:p>
            <a:r>
              <a:rPr lang="fr-FR" sz="1800" b="1" dirty="0" smtClean="0">
                <a:latin typeface="+mn-lt"/>
              </a:rPr>
              <a:t>Epreuve facultative</a:t>
            </a:r>
            <a:br>
              <a:rPr lang="fr-FR" sz="1800" b="1" dirty="0" smtClean="0">
                <a:latin typeface="+mn-lt"/>
              </a:rPr>
            </a:br>
            <a:r>
              <a:rPr lang="fr-FR" sz="1800" b="1" dirty="0">
                <a:latin typeface="+mn-lt"/>
              </a:rPr>
              <a:t/>
            </a:r>
            <a:br>
              <a:rPr lang="fr-FR" sz="1800" b="1" dirty="0">
                <a:latin typeface="+mn-lt"/>
              </a:rPr>
            </a:br>
            <a:r>
              <a:rPr lang="fr-FR" sz="1800" b="1" dirty="0" smtClean="0">
                <a:latin typeface="+mn-lt"/>
              </a:rPr>
              <a:t>Partie 3</a:t>
            </a:r>
            <a:br>
              <a:rPr lang="fr-FR" sz="1800" b="1" dirty="0" smtClean="0">
                <a:latin typeface="+mn-lt"/>
              </a:rPr>
            </a:br>
            <a:r>
              <a:rPr lang="fr-FR" sz="1800" b="1" dirty="0" smtClean="0">
                <a:latin typeface="+mn-lt"/>
              </a:rPr>
              <a:t>CE</a:t>
            </a:r>
            <a:br>
              <a:rPr lang="fr-FR" sz="1800" b="1" dirty="0" smtClean="0">
                <a:latin typeface="+mn-lt"/>
              </a:rPr>
            </a:br>
            <a:r>
              <a:rPr lang="fr-FR" dirty="0"/>
              <a:t/>
            </a:r>
            <a:br>
              <a:rPr lang="fr-FR" dirty="0"/>
            </a:br>
            <a:r>
              <a:rPr lang="fr-FR" sz="1600" b="1" dirty="0">
                <a:solidFill>
                  <a:schemeClr val="bg1"/>
                </a:solidFill>
              </a:rPr>
              <a:t>Evaluer</a:t>
            </a:r>
            <a:r>
              <a:rPr lang="fr-FR" sz="1600" dirty="0">
                <a:solidFill>
                  <a:schemeClr val="bg1"/>
                </a:solidFill>
              </a:rPr>
              <a:t> la capacité du candidat à comprendre un texte rédigé en langue vivante, est conduite en langue française. </a:t>
            </a:r>
          </a:p>
        </p:txBody>
      </p:sp>
      <p:sp>
        <p:nvSpPr>
          <p:cNvPr id="9" name="Espace réservé du texte 8"/>
          <p:cNvSpPr>
            <a:spLocks noGrp="1"/>
          </p:cNvSpPr>
          <p:nvPr>
            <p:ph type="body" idx="1"/>
          </p:nvPr>
        </p:nvSpPr>
        <p:spPr>
          <a:xfrm>
            <a:off x="3749964" y="215866"/>
            <a:ext cx="3592668" cy="430679"/>
          </a:xfrm>
        </p:spPr>
        <p:txBody>
          <a:bodyPr/>
          <a:lstStyle/>
          <a:p>
            <a:r>
              <a:rPr lang="fr-FR" dirty="0" smtClean="0"/>
              <a:t>Le document</a:t>
            </a:r>
            <a:endParaRPr lang="en-US" dirty="0"/>
          </a:p>
        </p:txBody>
      </p:sp>
      <p:sp>
        <p:nvSpPr>
          <p:cNvPr id="5" name="Espace réservé du contenu 4"/>
          <p:cNvSpPr>
            <a:spLocks noGrp="1"/>
          </p:cNvSpPr>
          <p:nvPr>
            <p:ph sz="half" idx="2"/>
          </p:nvPr>
        </p:nvSpPr>
        <p:spPr>
          <a:xfrm>
            <a:off x="3657599" y="646545"/>
            <a:ext cx="3990109" cy="6003637"/>
          </a:xfrm>
        </p:spPr>
        <p:txBody>
          <a:bodyPr>
            <a:normAutofit fontScale="85000" lnSpcReduction="20000"/>
          </a:bodyPr>
          <a:lstStyle/>
          <a:p>
            <a:pPr marL="0" indent="0">
              <a:buNone/>
            </a:pPr>
            <a:r>
              <a:rPr lang="fr-FR" b="1" dirty="0" smtClean="0">
                <a:solidFill>
                  <a:srgbClr val="0070C0"/>
                </a:solidFill>
              </a:rPr>
              <a:t>un </a:t>
            </a:r>
            <a:r>
              <a:rPr lang="fr-FR" b="1" dirty="0">
                <a:solidFill>
                  <a:srgbClr val="0070C0"/>
                </a:solidFill>
              </a:rPr>
              <a:t>texte inconnu rédigé en langue vivante ne comportant pas plus de 10 lignes</a:t>
            </a:r>
            <a:r>
              <a:rPr lang="fr-FR" dirty="0" smtClean="0"/>
              <a:t>.</a:t>
            </a:r>
          </a:p>
          <a:p>
            <a:r>
              <a:rPr lang="fr-FR" dirty="0" smtClean="0"/>
              <a:t> </a:t>
            </a:r>
            <a:r>
              <a:rPr lang="fr-FR" dirty="0"/>
              <a:t>Le texte est mis à la disposition du candidat par l’examinateur.</a:t>
            </a:r>
          </a:p>
          <a:p>
            <a:r>
              <a:rPr lang="fr-FR" dirty="0"/>
              <a:t>Ce texte est </a:t>
            </a:r>
            <a:r>
              <a:rPr lang="fr-FR" dirty="0">
                <a:solidFill>
                  <a:srgbClr val="FF0000"/>
                </a:solidFill>
              </a:rPr>
              <a:t>authentique</a:t>
            </a:r>
            <a:r>
              <a:rPr lang="fr-FR" dirty="0"/>
              <a:t> </a:t>
            </a:r>
          </a:p>
          <a:p>
            <a:r>
              <a:rPr lang="fr-FR" dirty="0" smtClean="0"/>
              <a:t> </a:t>
            </a:r>
            <a:r>
              <a:rPr lang="fr-FR" dirty="0"/>
              <a:t>Il peut relever de </a:t>
            </a:r>
            <a:r>
              <a:rPr lang="fr-FR" b="1" dirty="0">
                <a:solidFill>
                  <a:srgbClr val="0070C0"/>
                </a:solidFill>
              </a:rPr>
              <a:t>genres différents</a:t>
            </a:r>
            <a:r>
              <a:rPr lang="fr-FR" dirty="0" smtClean="0"/>
              <a:t>:</a:t>
            </a:r>
          </a:p>
          <a:p>
            <a:r>
              <a:rPr lang="fr-FR" dirty="0" smtClean="0"/>
              <a:t> Publicité</a:t>
            </a:r>
            <a:r>
              <a:rPr lang="fr-FR" dirty="0"/>
              <a:t>, extrait d’article de presse </a:t>
            </a:r>
            <a:r>
              <a:rPr lang="fr-FR" dirty="0" smtClean="0"/>
              <a:t>ou, </a:t>
            </a:r>
            <a:r>
              <a:rPr lang="fr-FR" dirty="0"/>
              <a:t>petite(s) annonce(s), lettre, courriel, document à caractère pratique ou professionnel, notice, mode </a:t>
            </a:r>
            <a:r>
              <a:rPr lang="fr-FR" dirty="0" smtClean="0"/>
              <a:t>d’emploi</a:t>
            </a:r>
            <a:endParaRPr lang="fr-FR" dirty="0"/>
          </a:p>
          <a:p>
            <a:r>
              <a:rPr lang="fr-FR" dirty="0" smtClean="0"/>
              <a:t> Il peut </a:t>
            </a:r>
            <a:r>
              <a:rPr lang="fr-FR" dirty="0"/>
              <a:t>être </a:t>
            </a:r>
            <a:r>
              <a:rPr lang="fr-FR" dirty="0">
                <a:solidFill>
                  <a:srgbClr val="0070C0"/>
                </a:solidFill>
              </a:rPr>
              <a:t>informatif, descriptif, ou narratif </a:t>
            </a:r>
            <a:r>
              <a:rPr lang="fr-FR" dirty="0"/>
              <a:t>; il peut comporter du dialogue.</a:t>
            </a:r>
          </a:p>
          <a:p>
            <a:r>
              <a:rPr lang="fr-FR" dirty="0"/>
              <a:t>Il peut être illustré par un élément iconographique (photographie, dessin, schéma, graphique, etc.).</a:t>
            </a:r>
          </a:p>
          <a:p>
            <a:r>
              <a:rPr lang="fr-FR" dirty="0"/>
              <a:t>Il relève d’un des deux contextes d’utilisation de la langue vivante :</a:t>
            </a:r>
          </a:p>
          <a:p>
            <a:r>
              <a:rPr lang="fr-FR" dirty="0"/>
              <a:t>– situations et actes de la vie quotidienne, personnelle, sociale et citoyenne ;</a:t>
            </a:r>
          </a:p>
          <a:p>
            <a:r>
              <a:rPr lang="fr-FR" dirty="0"/>
              <a:t>– situations et actes de la vie professionnelle.</a:t>
            </a:r>
            <a:r>
              <a:rPr lang="fr-FR" dirty="0" smtClean="0"/>
              <a:t> d’</a:t>
            </a:r>
            <a:r>
              <a:rPr lang="fr-FR" dirty="0" err="1" smtClean="0"/>
              <a:t>oeuvre</a:t>
            </a:r>
            <a:endParaRPr lang="fr-FR" dirty="0"/>
          </a:p>
        </p:txBody>
      </p:sp>
      <p:sp>
        <p:nvSpPr>
          <p:cNvPr id="10" name="Espace réservé du texte 9"/>
          <p:cNvSpPr>
            <a:spLocks noGrp="1"/>
          </p:cNvSpPr>
          <p:nvPr>
            <p:ph type="body" sz="quarter" idx="3"/>
          </p:nvPr>
        </p:nvSpPr>
        <p:spPr>
          <a:xfrm>
            <a:off x="7647708" y="24621"/>
            <a:ext cx="3474720" cy="538798"/>
          </a:xfrm>
        </p:spPr>
        <p:txBody>
          <a:bodyPr/>
          <a:lstStyle/>
          <a:p>
            <a:r>
              <a:rPr lang="fr-FR" dirty="0" smtClean="0"/>
              <a:t>Déroulement</a:t>
            </a:r>
            <a:endParaRPr lang="en-US" dirty="0"/>
          </a:p>
        </p:txBody>
      </p:sp>
      <p:sp>
        <p:nvSpPr>
          <p:cNvPr id="6" name="Espace réservé du contenu 5"/>
          <p:cNvSpPr>
            <a:spLocks noGrp="1"/>
          </p:cNvSpPr>
          <p:nvPr>
            <p:ph sz="quarter" idx="4"/>
          </p:nvPr>
        </p:nvSpPr>
        <p:spPr>
          <a:xfrm>
            <a:off x="7712364" y="886691"/>
            <a:ext cx="3842327" cy="5578764"/>
          </a:xfrm>
        </p:spPr>
        <p:txBody>
          <a:bodyPr>
            <a:normAutofit fontScale="92500" lnSpcReduction="20000"/>
          </a:bodyPr>
          <a:lstStyle/>
          <a:p>
            <a:r>
              <a:rPr lang="fr-FR" dirty="0"/>
              <a:t>L’examinateur laisse au candidat  </a:t>
            </a:r>
            <a:r>
              <a:rPr lang="fr-FR" b="1" dirty="0">
                <a:solidFill>
                  <a:srgbClr val="0070C0"/>
                </a:solidFill>
              </a:rPr>
              <a:t>trois minutes maximum </a:t>
            </a:r>
            <a:r>
              <a:rPr lang="fr-FR" dirty="0"/>
              <a:t>de prise de connaissance du texte</a:t>
            </a:r>
          </a:p>
          <a:p>
            <a:r>
              <a:rPr lang="fr-FR" dirty="0"/>
              <a:t>. Durant cette prise de connaissance, le candidat est </a:t>
            </a:r>
            <a:r>
              <a:rPr lang="fr-FR" dirty="0">
                <a:solidFill>
                  <a:srgbClr val="0070C0"/>
                </a:solidFill>
              </a:rPr>
              <a:t>autorisé à annoter le texte </a:t>
            </a:r>
            <a:r>
              <a:rPr lang="fr-FR" dirty="0"/>
              <a:t>et à en souligner ou surligner certains éléments.</a:t>
            </a:r>
          </a:p>
          <a:p>
            <a:r>
              <a:rPr lang="fr-FR" dirty="0"/>
              <a:t> L’examinateur pose ensuite au candidat, </a:t>
            </a:r>
            <a:r>
              <a:rPr lang="fr-FR" b="1" u="sng" dirty="0">
                <a:solidFill>
                  <a:srgbClr val="0070C0"/>
                </a:solidFill>
              </a:rPr>
              <a:t>en français, des questions graduées </a:t>
            </a:r>
            <a:r>
              <a:rPr lang="fr-FR" dirty="0"/>
              <a:t>(du général au particulier) visant à vérifier son degré de compréhension. </a:t>
            </a:r>
          </a:p>
          <a:p>
            <a:r>
              <a:rPr lang="fr-FR" dirty="0"/>
              <a:t>Le nombre de questions posées au candidat se situe </a:t>
            </a:r>
            <a:r>
              <a:rPr lang="fr-FR" b="1" dirty="0">
                <a:solidFill>
                  <a:srgbClr val="0070C0"/>
                </a:solidFill>
              </a:rPr>
              <a:t>entre quatre (minimum) et six (maximum</a:t>
            </a:r>
            <a:r>
              <a:rPr lang="fr-FR" dirty="0" smtClean="0"/>
              <a:t>).</a:t>
            </a:r>
          </a:p>
          <a:p>
            <a:r>
              <a:rPr lang="fr-FR" dirty="0" smtClean="0"/>
              <a:t> </a:t>
            </a:r>
            <a:r>
              <a:rPr lang="fr-FR" dirty="0"/>
              <a:t>Le nombre (quatre, cinq ou six) et la nature des questions posées par l’examinateur dépendent des réponses successivement apportées par le candidat et leur objet s’adapte à ces réponses.</a:t>
            </a:r>
          </a:p>
        </p:txBody>
      </p:sp>
    </p:spTree>
    <p:extLst>
      <p:ext uri="{BB962C8B-B14F-4D97-AF65-F5344CB8AC3E}">
        <p14:creationId xmlns:p14="http://schemas.microsoft.com/office/powerpoint/2010/main" val="2269495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52919" y="2142836"/>
            <a:ext cx="3035226" cy="3582184"/>
          </a:xfrm>
        </p:spPr>
        <p:txBody>
          <a:bodyPr>
            <a:normAutofit fontScale="90000"/>
          </a:bodyPr>
          <a:lstStyle/>
          <a:p>
            <a:r>
              <a:rPr lang="fr-FR" dirty="0" smtClean="0"/>
              <a:t/>
            </a:r>
            <a:br>
              <a:rPr lang="fr-FR" dirty="0" smtClean="0"/>
            </a:br>
            <a:r>
              <a:rPr lang="fr-FR" dirty="0" smtClean="0"/>
              <a:t/>
            </a:r>
            <a:br>
              <a:rPr lang="fr-FR" dirty="0" smtClean="0"/>
            </a:br>
            <a:r>
              <a:rPr lang="fr-FR" dirty="0" smtClean="0"/>
              <a:t>ORGANISATION DES </a:t>
            </a:r>
            <a:r>
              <a:rPr lang="fr-FR" dirty="0" smtClean="0"/>
              <a:t>EPREUVE S</a:t>
            </a:r>
            <a:r>
              <a:rPr lang="fr-FR" dirty="0" smtClean="0"/>
              <a:t/>
            </a:r>
            <a:br>
              <a:rPr lang="fr-FR" dirty="0" smtClean="0"/>
            </a:br>
            <a:r>
              <a:rPr lang="fr-FR" dirty="0" smtClean="0"/>
              <a:t> LV</a:t>
            </a:r>
            <a:br>
              <a:rPr lang="fr-FR" dirty="0" smtClean="0"/>
            </a:br>
            <a:r>
              <a:rPr lang="fr-FR" dirty="0" smtClean="0"/>
              <a:t>CAP</a:t>
            </a:r>
            <a:br>
              <a:rPr lang="fr-FR" dirty="0" smtClean="0"/>
            </a:br>
            <a:r>
              <a:rPr lang="fr-FR" dirty="0"/>
              <a:t/>
            </a:r>
            <a:br>
              <a:rPr lang="fr-FR" dirty="0"/>
            </a:br>
            <a:r>
              <a:rPr lang="fr-FR" dirty="0" smtClean="0"/>
              <a:t>CCF</a:t>
            </a:r>
            <a:br>
              <a:rPr lang="fr-FR" dirty="0" smtClean="0"/>
            </a:br>
            <a:r>
              <a:rPr lang="fr-FR" dirty="0" err="1" smtClean="0"/>
              <a:t>Ep.Ponctuelle</a:t>
            </a:r>
            <a:r>
              <a:rPr lang="fr-FR" dirty="0" smtClean="0"/>
              <a:t/>
            </a:r>
            <a:br>
              <a:rPr lang="fr-FR" dirty="0" smtClean="0"/>
            </a:br>
            <a:r>
              <a:rPr lang="fr-FR" dirty="0" smtClean="0"/>
              <a:t/>
            </a:r>
            <a:br>
              <a:rPr lang="fr-FR" dirty="0" smtClean="0"/>
            </a:br>
            <a:endParaRPr lang="en-US" dirty="0"/>
          </a:p>
        </p:txBody>
      </p:sp>
      <p:sp>
        <p:nvSpPr>
          <p:cNvPr id="5" name="Espace réservé du contenu 4"/>
          <p:cNvSpPr>
            <a:spLocks noGrp="1"/>
          </p:cNvSpPr>
          <p:nvPr>
            <p:ph sz="half" idx="1"/>
          </p:nvPr>
        </p:nvSpPr>
        <p:spPr>
          <a:xfrm>
            <a:off x="3860800" y="129309"/>
            <a:ext cx="3481832" cy="5860011"/>
          </a:xfrm>
        </p:spPr>
        <p:txBody>
          <a:bodyPr>
            <a:normAutofit fontScale="85000" lnSpcReduction="20000"/>
          </a:bodyPr>
          <a:lstStyle/>
          <a:p>
            <a:pPr marL="0" indent="0">
              <a:buNone/>
            </a:pPr>
            <a:r>
              <a:rPr lang="fr-FR" sz="2800" b="1" u="sng" dirty="0" smtClean="0">
                <a:solidFill>
                  <a:srgbClr val="0070C0"/>
                </a:solidFill>
              </a:rPr>
              <a:t>UG en CCF</a:t>
            </a:r>
          </a:p>
          <a:p>
            <a:r>
              <a:rPr lang="fr-FR" b="1" dirty="0" smtClean="0"/>
              <a:t>Organisée par le chef d’établissement en établissement</a:t>
            </a:r>
          </a:p>
          <a:p>
            <a:r>
              <a:rPr lang="fr-FR" dirty="0" smtClean="0"/>
              <a:t>Situation A </a:t>
            </a:r>
          </a:p>
          <a:p>
            <a:r>
              <a:rPr lang="fr-FR" dirty="0" smtClean="0"/>
              <a:t>Situation B</a:t>
            </a:r>
          </a:p>
          <a:p>
            <a:r>
              <a:rPr lang="fr-FR" dirty="0" smtClean="0"/>
              <a:t>Note: /20</a:t>
            </a:r>
          </a:p>
          <a:p>
            <a:endParaRPr lang="fr-FR" dirty="0" smtClean="0"/>
          </a:p>
          <a:p>
            <a:r>
              <a:rPr lang="fr-FR" dirty="0" smtClean="0"/>
              <a:t>Les deux situations peuvent être organisées le même jour ou à des dates différentes. L’ordre d’organisation est laissé à l’appréciation et à l’initiative des équipes, la situation B pouvant avoir lieu antérieurement à la situation A.</a:t>
            </a:r>
          </a:p>
          <a:p>
            <a:endParaRPr lang="fr-FR" dirty="0" smtClean="0"/>
          </a:p>
          <a:p>
            <a:pPr lvl="2"/>
            <a:r>
              <a:rPr lang="fr-FR" sz="3600" dirty="0" smtClean="0"/>
              <a:t>       </a:t>
            </a:r>
          </a:p>
          <a:p>
            <a:pPr lvl="2"/>
            <a:endParaRPr lang="fr-FR" sz="3600" dirty="0" smtClean="0"/>
          </a:p>
          <a:p>
            <a:pPr marL="960120" lvl="2" indent="0">
              <a:buNone/>
            </a:pPr>
            <a:endParaRPr lang="en-US" sz="3600" dirty="0"/>
          </a:p>
        </p:txBody>
      </p:sp>
      <p:sp>
        <p:nvSpPr>
          <p:cNvPr id="6" name="Espace réservé du contenu 5"/>
          <p:cNvSpPr>
            <a:spLocks noGrp="1"/>
          </p:cNvSpPr>
          <p:nvPr>
            <p:ph sz="half" idx="2"/>
          </p:nvPr>
        </p:nvSpPr>
        <p:spPr>
          <a:xfrm>
            <a:off x="7693891" y="212436"/>
            <a:ext cx="3851564" cy="6132946"/>
          </a:xfrm>
        </p:spPr>
        <p:txBody>
          <a:bodyPr>
            <a:normAutofit fontScale="85000" lnSpcReduction="20000"/>
          </a:bodyPr>
          <a:lstStyle/>
          <a:p>
            <a:pPr marL="0" indent="0">
              <a:buNone/>
            </a:pPr>
            <a:endParaRPr lang="fr-FR" sz="2800" b="1" u="sng" dirty="0" smtClean="0">
              <a:solidFill>
                <a:srgbClr val="0070C0"/>
              </a:solidFill>
            </a:endParaRPr>
          </a:p>
          <a:p>
            <a:pPr marL="0" indent="0">
              <a:buNone/>
            </a:pPr>
            <a:endParaRPr lang="fr-FR" sz="2800" b="1" u="sng" dirty="0" smtClean="0">
              <a:solidFill>
                <a:srgbClr val="0070C0"/>
              </a:solidFill>
            </a:endParaRPr>
          </a:p>
          <a:p>
            <a:pPr marL="0" indent="0">
              <a:buNone/>
            </a:pPr>
            <a:endParaRPr lang="fr-FR" sz="2800" b="1" u="sng" dirty="0" smtClean="0">
              <a:solidFill>
                <a:srgbClr val="0070C0"/>
              </a:solidFill>
            </a:endParaRPr>
          </a:p>
          <a:p>
            <a:pPr marL="0" indent="0">
              <a:buNone/>
            </a:pPr>
            <a:endParaRPr lang="fr-FR" sz="2800" b="1" u="sng" dirty="0" smtClean="0">
              <a:solidFill>
                <a:srgbClr val="0070C0"/>
              </a:solidFill>
            </a:endParaRPr>
          </a:p>
          <a:p>
            <a:pPr marL="0" indent="0">
              <a:buNone/>
            </a:pPr>
            <a:r>
              <a:rPr lang="fr-FR" sz="2800" b="1" u="sng" dirty="0" smtClean="0">
                <a:solidFill>
                  <a:srgbClr val="0070C0"/>
                </a:solidFill>
              </a:rPr>
              <a:t>Epreuve ponctuelle </a:t>
            </a:r>
          </a:p>
          <a:p>
            <a:r>
              <a:rPr lang="fr-FR" b="1" dirty="0" smtClean="0"/>
              <a:t>Organisée par le recteur </a:t>
            </a:r>
          </a:p>
          <a:p>
            <a:r>
              <a:rPr lang="fr-FR" b="1" dirty="0" smtClean="0"/>
              <a:t>En centre d’examen</a:t>
            </a:r>
          </a:p>
          <a:p>
            <a:r>
              <a:rPr lang="fr-FR" dirty="0" smtClean="0"/>
              <a:t>Deux sous-épreuves organisées au cours du dernier trimestre de la formation conduisant à la</a:t>
            </a:r>
          </a:p>
          <a:p>
            <a:r>
              <a:rPr lang="fr-FR" dirty="0" smtClean="0"/>
              <a:t>Première sous-épreuve </a:t>
            </a:r>
          </a:p>
          <a:p>
            <a:r>
              <a:rPr lang="fr-FR" dirty="0" smtClean="0"/>
              <a:t>Deuxième sous-épreuve</a:t>
            </a:r>
          </a:p>
          <a:p>
            <a:r>
              <a:rPr lang="fr-FR" dirty="0" smtClean="0"/>
              <a:t>Note: /20</a:t>
            </a:r>
          </a:p>
          <a:p>
            <a:r>
              <a:rPr lang="en-US" dirty="0" smtClean="0"/>
              <a:t>Les </a:t>
            </a:r>
            <a:r>
              <a:rPr lang="en-US" dirty="0" err="1" smtClean="0"/>
              <a:t>deux</a:t>
            </a:r>
            <a:r>
              <a:rPr lang="en-US" dirty="0" smtClean="0"/>
              <a:t> sous-</a:t>
            </a:r>
            <a:r>
              <a:rPr lang="en-US" dirty="0" err="1" smtClean="0"/>
              <a:t>épreuves</a:t>
            </a:r>
            <a:r>
              <a:rPr lang="en-US" dirty="0" smtClean="0"/>
              <a:t> </a:t>
            </a:r>
            <a:r>
              <a:rPr lang="fr-FR" dirty="0" smtClean="0"/>
              <a:t>sont organisées de manière à ce qu’une pause minimale de quinze minutes soit accordée aux candidats.</a:t>
            </a:r>
          </a:p>
          <a:p>
            <a:r>
              <a:rPr lang="fr-FR" dirty="0" smtClean="0"/>
              <a:t>L’ordre d’organisation des deux sous-épreuves est indifférent, la passation de la seconde sous-épreuve pouvant précéder celle de la première.</a:t>
            </a:r>
          </a:p>
          <a:p>
            <a:endParaRPr lang="fr-FR" dirty="0" smtClean="0"/>
          </a:p>
          <a:p>
            <a:endParaRPr lang="fr-FR" dirty="0" smtClean="0"/>
          </a:p>
          <a:p>
            <a:endParaRPr lang="fr-FR" dirty="0" smtClean="0"/>
          </a:p>
          <a:p>
            <a:endParaRPr lang="fr-FR" dirty="0" smtClean="0"/>
          </a:p>
          <a:p>
            <a:endParaRPr lang="fr-FR" dirty="0" smtClean="0"/>
          </a:p>
          <a:p>
            <a:endParaRPr lang="fr-FR" dirty="0" smtClean="0"/>
          </a:p>
          <a:p>
            <a:pPr marL="0" indent="0">
              <a:buNone/>
            </a:pPr>
            <a:endParaRPr lang="fr-FR" sz="3600" dirty="0" smtClean="0"/>
          </a:p>
          <a:p>
            <a:pPr marL="0" indent="0">
              <a:buNone/>
            </a:pPr>
            <a:endParaRPr lang="en-US" sz="3600" dirty="0"/>
          </a:p>
        </p:txBody>
      </p:sp>
      <p:pic>
        <p:nvPicPr>
          <p:cNvPr id="10" name="Image 9"/>
          <p:cNvPicPr/>
          <p:nvPr/>
        </p:nvPicPr>
        <p:blipFill>
          <a:blip r:embed="rId2" cstate="print"/>
          <a:srcRect/>
          <a:stretch>
            <a:fillRect/>
          </a:stretch>
        </p:blipFill>
        <p:spPr bwMode="auto">
          <a:xfrm>
            <a:off x="0" y="-67887"/>
            <a:ext cx="2162175" cy="1950720"/>
          </a:xfrm>
          <a:prstGeom prst="rect">
            <a:avLst/>
          </a:prstGeom>
          <a:noFill/>
          <a:ln w="9525">
            <a:noFill/>
            <a:miter lim="800000"/>
            <a:headEnd/>
            <a:tailEnd/>
          </a:ln>
        </p:spPr>
      </p:pic>
    </p:spTree>
    <p:extLst>
      <p:ext uri="{BB962C8B-B14F-4D97-AF65-F5344CB8AC3E}">
        <p14:creationId xmlns:p14="http://schemas.microsoft.com/office/powerpoint/2010/main" val="107097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EPREUVE </a:t>
            </a:r>
            <a:br>
              <a:rPr lang="fr-FR" dirty="0" smtClean="0"/>
            </a:br>
            <a:r>
              <a:rPr lang="fr-FR" dirty="0" smtClean="0"/>
              <a:t>LV</a:t>
            </a:r>
            <a:br>
              <a:rPr lang="fr-FR" dirty="0" smtClean="0"/>
            </a:br>
            <a:r>
              <a:rPr lang="fr-FR" dirty="0" smtClean="0"/>
              <a:t>CAP</a:t>
            </a:r>
            <a:br>
              <a:rPr lang="fr-FR" dirty="0" smtClean="0"/>
            </a:br>
            <a:r>
              <a:rPr lang="fr-FR" dirty="0"/>
              <a:t/>
            </a:r>
            <a:br>
              <a:rPr lang="fr-FR" dirty="0"/>
            </a:br>
            <a:r>
              <a:rPr lang="fr-FR" dirty="0" smtClean="0"/>
              <a:t>CCF</a:t>
            </a:r>
            <a:br>
              <a:rPr lang="fr-FR" dirty="0" smtClean="0"/>
            </a:br>
            <a:r>
              <a:rPr lang="fr-FR" dirty="0" smtClean="0"/>
              <a:t>Ep. Ponctuelle</a:t>
            </a:r>
            <a:endParaRPr lang="en-US" dirty="0"/>
          </a:p>
        </p:txBody>
      </p:sp>
      <p:sp>
        <p:nvSpPr>
          <p:cNvPr id="3" name="Espace réservé du texte 2"/>
          <p:cNvSpPr>
            <a:spLocks noGrp="1"/>
          </p:cNvSpPr>
          <p:nvPr>
            <p:ph type="body" idx="1"/>
          </p:nvPr>
        </p:nvSpPr>
        <p:spPr>
          <a:xfrm>
            <a:off x="3772072" y="316117"/>
            <a:ext cx="3474720" cy="807720"/>
          </a:xfrm>
          <a:solidFill>
            <a:schemeClr val="accent1">
              <a:lumMod val="40000"/>
              <a:lumOff val="60000"/>
            </a:schemeClr>
          </a:solidFill>
        </p:spPr>
        <p:txBody>
          <a:bodyPr/>
          <a:lstStyle/>
          <a:p>
            <a:r>
              <a:rPr lang="fr-FR" dirty="0" smtClean="0"/>
              <a:t>Critères d’évaluation</a:t>
            </a:r>
            <a:endParaRPr lang="en-US" dirty="0"/>
          </a:p>
        </p:txBody>
      </p:sp>
      <p:sp>
        <p:nvSpPr>
          <p:cNvPr id="4" name="Espace réservé du contenu 3"/>
          <p:cNvSpPr>
            <a:spLocks noGrp="1"/>
          </p:cNvSpPr>
          <p:nvPr>
            <p:ph sz="half" idx="2"/>
          </p:nvPr>
        </p:nvSpPr>
        <p:spPr>
          <a:xfrm>
            <a:off x="3772072" y="1356467"/>
            <a:ext cx="3570560" cy="4597829"/>
          </a:xfrm>
        </p:spPr>
        <p:txBody>
          <a:bodyPr>
            <a:normAutofit fontScale="92500" lnSpcReduction="20000"/>
          </a:bodyPr>
          <a:lstStyle/>
          <a:p>
            <a:pPr marL="0" indent="0">
              <a:buNone/>
            </a:pPr>
            <a:r>
              <a:rPr lang="fr-FR" dirty="0" smtClean="0"/>
              <a:t>Les </a:t>
            </a:r>
            <a:r>
              <a:rPr lang="fr-FR" dirty="0"/>
              <a:t>critères d’évaluation se fondent sur </a:t>
            </a:r>
            <a:r>
              <a:rPr lang="fr-FR" b="1" dirty="0">
                <a:solidFill>
                  <a:srgbClr val="0070C0"/>
                </a:solidFill>
              </a:rPr>
              <a:t>les descripteurs des activités langagières </a:t>
            </a:r>
            <a:r>
              <a:rPr lang="fr-FR" dirty="0"/>
              <a:t>du programme </a:t>
            </a:r>
            <a:r>
              <a:rPr lang="fr-FR" dirty="0" smtClean="0"/>
              <a:t>d’enseignement des </a:t>
            </a:r>
            <a:r>
              <a:rPr lang="fr-FR" dirty="0"/>
              <a:t>langues vivantes des classes préparant au certificat d’aptitude professionnelle.</a:t>
            </a:r>
          </a:p>
          <a:p>
            <a:r>
              <a:rPr lang="fr-FR" dirty="0"/>
              <a:t>En référence au </a:t>
            </a:r>
            <a:r>
              <a:rPr lang="fr-FR" b="1" u="sng" dirty="0">
                <a:solidFill>
                  <a:srgbClr val="0070C0"/>
                </a:solidFill>
              </a:rPr>
              <a:t>niveau A2 du CECRL</a:t>
            </a:r>
            <a:r>
              <a:rPr lang="fr-FR" dirty="0"/>
              <a:t>, sont évalués chez le candidat :</a:t>
            </a:r>
          </a:p>
          <a:p>
            <a:pPr>
              <a:buFont typeface="Wingdings" panose="05000000000000000000" pitchFamily="2" charset="2"/>
              <a:buChar char="q"/>
            </a:pPr>
            <a:r>
              <a:rPr lang="fr-FR" b="1" u="sng" dirty="0" smtClean="0"/>
              <a:t> </a:t>
            </a:r>
            <a:r>
              <a:rPr lang="fr-FR" b="1" u="sng" dirty="0"/>
              <a:t>en réception</a:t>
            </a:r>
            <a:r>
              <a:rPr lang="fr-FR" dirty="0"/>
              <a:t>, le degré auquel se situe sa compréhension d’un message oral et d’un message écrit </a:t>
            </a:r>
            <a:r>
              <a:rPr lang="fr-FR" dirty="0" smtClean="0"/>
              <a:t>;</a:t>
            </a:r>
          </a:p>
          <a:p>
            <a:pPr>
              <a:buFont typeface="Wingdings" panose="05000000000000000000" pitchFamily="2" charset="2"/>
              <a:buChar char="q"/>
            </a:pPr>
            <a:r>
              <a:rPr lang="fr-FR" dirty="0" smtClean="0"/>
              <a:t> </a:t>
            </a:r>
            <a:r>
              <a:rPr lang="fr-FR" b="1" u="sng" dirty="0"/>
              <a:t>en production</a:t>
            </a:r>
            <a:r>
              <a:rPr lang="fr-FR" dirty="0"/>
              <a:t>, le degré auquel se situent la recevabilité et l’intelligibilité de son expression, orale et écrite.</a:t>
            </a:r>
            <a:endParaRPr lang="en-US" dirty="0"/>
          </a:p>
        </p:txBody>
      </p:sp>
      <p:sp>
        <p:nvSpPr>
          <p:cNvPr id="5" name="Espace réservé du texte 4"/>
          <p:cNvSpPr>
            <a:spLocks noGrp="1"/>
          </p:cNvSpPr>
          <p:nvPr>
            <p:ph type="body" sz="quarter" idx="3"/>
          </p:nvPr>
        </p:nvSpPr>
        <p:spPr>
          <a:xfrm>
            <a:off x="7761784" y="313391"/>
            <a:ext cx="3474720" cy="813171"/>
          </a:xfrm>
          <a:solidFill>
            <a:schemeClr val="accent1">
              <a:lumMod val="40000"/>
              <a:lumOff val="60000"/>
            </a:schemeClr>
          </a:solidFill>
        </p:spPr>
        <p:txBody>
          <a:bodyPr/>
          <a:lstStyle/>
          <a:p>
            <a:r>
              <a:rPr lang="fr-FR" dirty="0" smtClean="0"/>
              <a:t>Objectifs de l’épreuve</a:t>
            </a:r>
            <a:endParaRPr lang="en-US" dirty="0"/>
          </a:p>
        </p:txBody>
      </p:sp>
      <p:sp>
        <p:nvSpPr>
          <p:cNvPr id="6" name="Espace réservé du contenu 5"/>
          <p:cNvSpPr>
            <a:spLocks noGrp="1"/>
          </p:cNvSpPr>
          <p:nvPr>
            <p:ph sz="quarter" idx="4"/>
          </p:nvPr>
        </p:nvSpPr>
        <p:spPr>
          <a:xfrm>
            <a:off x="7656945" y="1625600"/>
            <a:ext cx="3636238" cy="4347169"/>
          </a:xfrm>
        </p:spPr>
        <p:txBody>
          <a:bodyPr/>
          <a:lstStyle/>
          <a:p>
            <a:pPr>
              <a:buFont typeface="Wingdings" panose="05000000000000000000" pitchFamily="2" charset="2"/>
              <a:buChar char="q"/>
            </a:pPr>
            <a:r>
              <a:rPr lang="en-US" dirty="0" smtClean="0"/>
              <a:t>  </a:t>
            </a:r>
            <a:r>
              <a:rPr lang="en-US" dirty="0" err="1"/>
              <a:t>C</a:t>
            </a:r>
            <a:r>
              <a:rPr lang="en-US" dirty="0" err="1" smtClean="0"/>
              <a:t>omprendre</a:t>
            </a:r>
            <a:r>
              <a:rPr lang="en-US" dirty="0" smtClean="0"/>
              <a:t> </a:t>
            </a:r>
            <a:r>
              <a:rPr lang="en-US" dirty="0"/>
              <a:t>un document </a:t>
            </a:r>
            <a:r>
              <a:rPr lang="en-US" dirty="0" err="1" smtClean="0"/>
              <a:t>écrit</a:t>
            </a:r>
            <a:endParaRPr lang="en-US" dirty="0" smtClean="0"/>
          </a:p>
          <a:p>
            <a:pPr>
              <a:buFont typeface="Wingdings" panose="05000000000000000000" pitchFamily="2" charset="2"/>
              <a:buChar char="q"/>
            </a:pPr>
            <a:r>
              <a:rPr lang="en-US" dirty="0"/>
              <a:t> </a:t>
            </a:r>
            <a:r>
              <a:rPr lang="en-US" dirty="0" smtClean="0"/>
              <a:t> </a:t>
            </a:r>
            <a:r>
              <a:rPr lang="en-US" dirty="0" err="1"/>
              <a:t>S</a:t>
            </a:r>
            <a:r>
              <a:rPr lang="en-US" dirty="0" err="1" smtClean="0"/>
              <a:t>’exprimer</a:t>
            </a:r>
            <a:r>
              <a:rPr lang="en-US" dirty="0" smtClean="0"/>
              <a:t> </a:t>
            </a:r>
            <a:r>
              <a:rPr lang="en-US" dirty="0"/>
              <a:t>à </a:t>
            </a:r>
            <a:r>
              <a:rPr lang="en-US" dirty="0" err="1" smtClean="0"/>
              <a:t>l’écrit</a:t>
            </a:r>
            <a:endParaRPr lang="en-US" dirty="0" smtClean="0"/>
          </a:p>
          <a:p>
            <a:pPr>
              <a:buFont typeface="Wingdings" panose="05000000000000000000" pitchFamily="2" charset="2"/>
              <a:buChar char="q"/>
            </a:pPr>
            <a:r>
              <a:rPr lang="fr-FR" dirty="0" smtClean="0"/>
              <a:t> S’exprimer </a:t>
            </a:r>
            <a:r>
              <a:rPr lang="fr-FR" dirty="0"/>
              <a:t>à l’oral en </a:t>
            </a:r>
            <a:r>
              <a:rPr lang="fr-FR" dirty="0" smtClean="0"/>
              <a:t>continu</a:t>
            </a:r>
            <a:endParaRPr lang="en-US" dirty="0"/>
          </a:p>
          <a:p>
            <a:pPr>
              <a:buFont typeface="Wingdings" panose="05000000000000000000" pitchFamily="2" charset="2"/>
              <a:buChar char="q"/>
            </a:pPr>
            <a:r>
              <a:rPr lang="en-US" dirty="0" smtClean="0"/>
              <a:t> </a:t>
            </a:r>
            <a:r>
              <a:rPr lang="en-US" dirty="0" err="1"/>
              <a:t>I</a:t>
            </a:r>
            <a:r>
              <a:rPr lang="en-US" dirty="0" err="1" smtClean="0"/>
              <a:t>nteragir</a:t>
            </a:r>
            <a:r>
              <a:rPr lang="en-US" dirty="0" smtClean="0"/>
              <a:t> </a:t>
            </a:r>
            <a:r>
              <a:rPr lang="en-US" dirty="0"/>
              <a:t>à </a:t>
            </a:r>
            <a:r>
              <a:rPr lang="en-US" dirty="0" err="1" smtClean="0"/>
              <a:t>l’oral</a:t>
            </a:r>
            <a:endParaRPr lang="en-US" dirty="0" smtClean="0"/>
          </a:p>
          <a:p>
            <a:pPr marL="0" indent="0">
              <a:buNone/>
            </a:pPr>
            <a:endParaRPr lang="en-US" dirty="0"/>
          </a:p>
        </p:txBody>
      </p:sp>
    </p:spTree>
    <p:extLst>
      <p:ext uri="{BB962C8B-B14F-4D97-AF65-F5344CB8AC3E}">
        <p14:creationId xmlns:p14="http://schemas.microsoft.com/office/powerpoint/2010/main" val="2731621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ce réservé du contenu 8"/>
          <p:cNvGraphicFramePr>
            <a:graphicFrameLocks noGrp="1"/>
          </p:cNvGraphicFramePr>
          <p:nvPr>
            <p:ph idx="4294967295"/>
            <p:extLst>
              <p:ext uri="{D42A27DB-BD31-4B8C-83A1-F6EECF244321}">
                <p14:modId xmlns:p14="http://schemas.microsoft.com/office/powerpoint/2010/main" val="2945704178"/>
              </p:ext>
            </p:extLst>
          </p:nvPr>
        </p:nvGraphicFramePr>
        <p:xfrm>
          <a:off x="397162" y="0"/>
          <a:ext cx="11711710" cy="6465455"/>
        </p:xfrm>
        <a:graphic>
          <a:graphicData uri="http://schemas.openxmlformats.org/drawingml/2006/table">
            <a:tbl>
              <a:tblPr firstRow="1" bandRow="1">
                <a:tableStyleId>{BC89EF96-8CEA-46FF-86C4-4CE0E7609802}</a:tableStyleId>
              </a:tblPr>
              <a:tblGrid>
                <a:gridCol w="3903903">
                  <a:extLst>
                    <a:ext uri="{9D8B030D-6E8A-4147-A177-3AD203B41FA5}">
                      <a16:colId xmlns:a16="http://schemas.microsoft.com/office/drawing/2014/main" val="2374073917"/>
                    </a:ext>
                  </a:extLst>
                </a:gridCol>
                <a:gridCol w="1951952">
                  <a:extLst>
                    <a:ext uri="{9D8B030D-6E8A-4147-A177-3AD203B41FA5}">
                      <a16:colId xmlns:a16="http://schemas.microsoft.com/office/drawing/2014/main" val="4152410152"/>
                    </a:ext>
                  </a:extLst>
                </a:gridCol>
                <a:gridCol w="1951952">
                  <a:extLst>
                    <a:ext uri="{9D8B030D-6E8A-4147-A177-3AD203B41FA5}">
                      <a16:colId xmlns:a16="http://schemas.microsoft.com/office/drawing/2014/main" val="1957139726"/>
                    </a:ext>
                  </a:extLst>
                </a:gridCol>
                <a:gridCol w="3903903">
                  <a:extLst>
                    <a:ext uri="{9D8B030D-6E8A-4147-A177-3AD203B41FA5}">
                      <a16:colId xmlns:a16="http://schemas.microsoft.com/office/drawing/2014/main" val="2444937052"/>
                    </a:ext>
                  </a:extLst>
                </a:gridCol>
              </a:tblGrid>
              <a:tr h="1089485">
                <a:tc gridSpan="4">
                  <a:txBody>
                    <a:bodyPr/>
                    <a:lstStyle/>
                    <a:p>
                      <a:endParaRPr lang="fr-FR" sz="2400" dirty="0" smtClean="0">
                        <a:solidFill>
                          <a:srgbClr val="0070C0"/>
                        </a:solidFill>
                      </a:endParaRPr>
                    </a:p>
                    <a:p>
                      <a:r>
                        <a:rPr lang="fr-FR" sz="2400" dirty="0" smtClean="0">
                          <a:solidFill>
                            <a:srgbClr val="0070C0"/>
                          </a:solidFill>
                        </a:rPr>
                        <a:t>Structure</a:t>
                      </a:r>
                      <a:r>
                        <a:rPr lang="fr-FR" sz="2400" baseline="0" dirty="0" smtClean="0">
                          <a:solidFill>
                            <a:srgbClr val="0070C0"/>
                          </a:solidFill>
                        </a:rPr>
                        <a:t> des nouvelles épreuves en CCF ou ponctuelle de Langue Vivante au CAP</a:t>
                      </a:r>
                      <a:endParaRPr lang="en-US" sz="2400" baseline="0" dirty="0" smtClean="0">
                        <a:solidFill>
                          <a:srgbClr val="0070C0"/>
                        </a:solidFill>
                      </a:endParaRP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84509688"/>
                  </a:ext>
                </a:extLst>
              </a:tr>
              <a:tr h="160829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                                                     </a:t>
                      </a:r>
                      <a:r>
                        <a:rPr lang="fr-FR" b="1" dirty="0" smtClean="0"/>
                        <a:t>Situation A (CCF)    ou Première sous-épreuve</a:t>
                      </a:r>
                      <a:r>
                        <a:rPr lang="fr-FR" b="1" baseline="0" dirty="0" smtClean="0"/>
                        <a:t> (Epreuve ponctuelle</a:t>
                      </a:r>
                      <a:r>
                        <a:rPr lang="fr-FR" baseline="0" dirty="0" smtClean="0"/>
                        <a:t>)</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baseline="0" dirty="0" smtClean="0">
                          <a:solidFill>
                            <a:schemeClr val="tx1"/>
                          </a:solidFill>
                          <a:latin typeface="+mn-lt"/>
                          <a:ea typeface="+mn-ea"/>
                          <a:cs typeface="+mn-cs"/>
                        </a:rPr>
                        <a:t>                                                                             </a:t>
                      </a:r>
                      <a:r>
                        <a:rPr lang="fr-FR" sz="2000" b="1" u="sng" kern="1200" baseline="0" dirty="0" smtClean="0">
                          <a:solidFill>
                            <a:srgbClr val="0070C0"/>
                          </a:solidFill>
                          <a:latin typeface="+mn-lt"/>
                          <a:ea typeface="+mn-ea"/>
                          <a:cs typeface="+mn-cs"/>
                        </a:rPr>
                        <a:t>Epreuve écrite commune</a:t>
                      </a:r>
                      <a:endParaRPr lang="en-US" sz="2000" b="1" u="sng" kern="1200" dirty="0" smtClean="0">
                        <a:solidFill>
                          <a:srgbClr val="0070C0"/>
                        </a:solidFill>
                        <a:latin typeface="+mn-lt"/>
                        <a:ea typeface="+mn-ea"/>
                        <a:cs typeface="+mn-cs"/>
                      </a:endParaRPr>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91800903"/>
                  </a:ext>
                </a:extLst>
              </a:tr>
              <a:tr h="1089485">
                <a:tc>
                  <a:txBody>
                    <a:bodyPr/>
                    <a:lstStyle/>
                    <a:p>
                      <a:r>
                        <a:rPr lang="fr-FR" dirty="0" smtClean="0"/>
                        <a:t>Partie 1</a:t>
                      </a:r>
                    </a:p>
                    <a:p>
                      <a:r>
                        <a:rPr lang="fr-FR" dirty="0" smtClean="0"/>
                        <a:t> CO</a:t>
                      </a:r>
                      <a:endParaRPr lang="en-US" dirty="0"/>
                    </a:p>
                  </a:txBody>
                  <a:tcPr/>
                </a:tc>
                <a:tc gridSpan="2">
                  <a:txBody>
                    <a:bodyPr/>
                    <a:lstStyle/>
                    <a:p>
                      <a:r>
                        <a:rPr lang="fr-FR" dirty="0" smtClean="0"/>
                        <a:t>Partie</a:t>
                      </a:r>
                      <a:r>
                        <a:rPr lang="fr-FR" baseline="0" dirty="0" smtClean="0"/>
                        <a:t> 2</a:t>
                      </a:r>
                      <a:endParaRPr lang="en-US" baseline="0" dirty="0" smtClean="0"/>
                    </a:p>
                    <a:p>
                      <a:r>
                        <a:rPr lang="fr-FR" baseline="0" dirty="0" smtClean="0"/>
                        <a:t>CE</a:t>
                      </a:r>
                      <a:endParaRPr lang="en-US" dirty="0"/>
                    </a:p>
                  </a:txBody>
                  <a:tcPr/>
                </a:tc>
                <a:tc hMerge="1">
                  <a:txBody>
                    <a:bodyPr/>
                    <a:lstStyle/>
                    <a:p>
                      <a:endParaRPr lang="en-US"/>
                    </a:p>
                  </a:txBody>
                  <a:tcPr/>
                </a:tc>
                <a:tc>
                  <a:txBody>
                    <a:bodyPr/>
                    <a:lstStyle/>
                    <a:p>
                      <a:r>
                        <a:rPr lang="fr-FR" dirty="0" smtClean="0"/>
                        <a:t>Partie</a:t>
                      </a:r>
                      <a:r>
                        <a:rPr lang="fr-FR" baseline="0" dirty="0" smtClean="0"/>
                        <a:t> 3</a:t>
                      </a:r>
                      <a:endParaRPr lang="en-US" baseline="0" dirty="0" smtClean="0"/>
                    </a:p>
                    <a:p>
                      <a:r>
                        <a:rPr lang="fr-FR" baseline="0" dirty="0" smtClean="0"/>
                        <a:t>EE</a:t>
                      </a:r>
                      <a:endParaRPr lang="en-US" dirty="0"/>
                    </a:p>
                  </a:txBody>
                  <a:tcPr/>
                </a:tc>
                <a:extLst>
                  <a:ext uri="{0D108BD9-81ED-4DB2-BD59-A6C34878D82A}">
                    <a16:rowId xmlns:a16="http://schemas.microsoft.com/office/drawing/2014/main" val="3252534001"/>
                  </a:ext>
                </a:extLst>
              </a:tr>
              <a:tr h="1608290">
                <a:tc gridSpan="4">
                  <a:txBody>
                    <a:bodyPr/>
                    <a:lstStyle/>
                    <a:p>
                      <a:r>
                        <a:rPr lang="fr-FR" b="1" dirty="0" smtClean="0"/>
                        <a:t>                                           Situation B (CCF)</a:t>
                      </a:r>
                      <a:r>
                        <a:rPr lang="fr-FR" b="1" baseline="0" dirty="0" smtClean="0"/>
                        <a:t>  ou  Deuxième sous-épreuve (Epreuve ponctuelle</a:t>
                      </a:r>
                      <a:r>
                        <a:rPr lang="fr-FR" baseline="0" dirty="0" smtClean="0"/>
                        <a:t>)</a:t>
                      </a:r>
                    </a:p>
                    <a:p>
                      <a:endParaRPr lang="fr-FR" baseline="0" dirty="0" smtClean="0"/>
                    </a:p>
                    <a:p>
                      <a:r>
                        <a:rPr lang="fr-FR" b="1" u="none" dirty="0" smtClean="0">
                          <a:solidFill>
                            <a:srgbClr val="0070C0"/>
                          </a:solidFill>
                        </a:rPr>
                        <a:t>                                                                               </a:t>
                      </a:r>
                      <a:r>
                        <a:rPr lang="fr-FR" b="1" u="sng" dirty="0" smtClean="0">
                          <a:solidFill>
                            <a:srgbClr val="0070C0"/>
                          </a:solidFill>
                        </a:rPr>
                        <a:t> </a:t>
                      </a:r>
                      <a:r>
                        <a:rPr lang="fr-FR" sz="2000" b="1" u="sng" dirty="0" smtClean="0">
                          <a:solidFill>
                            <a:srgbClr val="0070C0"/>
                          </a:solidFill>
                        </a:rPr>
                        <a:t>Epreuve orale individuelle </a:t>
                      </a:r>
                      <a:endParaRPr lang="en-US" sz="2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4172556"/>
                  </a:ext>
                </a:extLst>
              </a:tr>
              <a:tr h="1069905">
                <a:tc gridSpan="2">
                  <a:txBody>
                    <a:bodyPr/>
                    <a:lstStyle/>
                    <a:p>
                      <a:r>
                        <a:rPr lang="fr-FR" dirty="0" smtClean="0"/>
                        <a:t>Partie</a:t>
                      </a:r>
                      <a:r>
                        <a:rPr lang="fr-FR" baseline="0" dirty="0" smtClean="0"/>
                        <a:t> 1 - EE</a:t>
                      </a:r>
                    </a:p>
                    <a:p>
                      <a:r>
                        <a:rPr lang="fr-FR" baseline="0" dirty="0" smtClean="0"/>
                        <a:t>Epreuve orale en continu</a:t>
                      </a:r>
                      <a:endParaRPr lang="en-US" dirty="0"/>
                    </a:p>
                  </a:txBody>
                  <a:tcPr>
                    <a:lnR w="3175" cap="flat" cmpd="sng" algn="ctr">
                      <a:solidFill>
                        <a:schemeClr val="tx1"/>
                      </a:solidFill>
                      <a:prstDash val="solid"/>
                      <a:round/>
                      <a:headEnd type="none" w="med" len="med"/>
                      <a:tailEnd type="none" w="med" len="med"/>
                    </a:lnR>
                  </a:tcPr>
                </a:tc>
                <a:tc hMerge="1">
                  <a:txBody>
                    <a:bodyPr/>
                    <a:lstStyle/>
                    <a:p>
                      <a:endParaRPr lang="en-US" dirty="0"/>
                    </a:p>
                  </a:txBody>
                  <a:tcPr/>
                </a:tc>
                <a:tc gridSpan="2">
                  <a:txBody>
                    <a:bodyPr/>
                    <a:lstStyle/>
                    <a:p>
                      <a:r>
                        <a:rPr lang="fr-FR" dirty="0" smtClean="0"/>
                        <a:t>Partie 2 -EE</a:t>
                      </a:r>
                    </a:p>
                    <a:p>
                      <a:r>
                        <a:rPr lang="fr-FR" dirty="0" smtClean="0"/>
                        <a:t>Epreuve</a:t>
                      </a:r>
                      <a:r>
                        <a:rPr lang="fr-FR" baseline="0" dirty="0" smtClean="0"/>
                        <a:t> orale en interaction</a:t>
                      </a:r>
                      <a:endParaRPr lang="en-US" dirty="0"/>
                    </a:p>
                  </a:txBody>
                  <a:tcPr>
                    <a:lnL w="3175" cap="flat" cmpd="sng" algn="ctr">
                      <a:solidFill>
                        <a:schemeClr val="tx1"/>
                      </a:solidFill>
                      <a:prstDash val="solid"/>
                      <a:round/>
                      <a:headEnd type="none" w="med" len="med"/>
                      <a:tailEnd type="none" w="med" len="med"/>
                    </a:lnL>
                  </a:tcPr>
                </a:tc>
                <a:tc hMerge="1">
                  <a:txBody>
                    <a:bodyPr/>
                    <a:lstStyle/>
                    <a:p>
                      <a:endParaRPr lang="en-US" dirty="0"/>
                    </a:p>
                  </a:txBody>
                  <a:tcPr/>
                </a:tc>
                <a:extLst>
                  <a:ext uri="{0D108BD9-81ED-4DB2-BD59-A6C34878D82A}">
                    <a16:rowId xmlns:a16="http://schemas.microsoft.com/office/drawing/2014/main" val="276816893"/>
                  </a:ext>
                </a:extLst>
              </a:tr>
            </a:tbl>
          </a:graphicData>
        </a:graphic>
      </p:graphicFrame>
      <p:graphicFrame>
        <p:nvGraphicFramePr>
          <p:cNvPr id="11" name="Tableau 10"/>
          <p:cNvGraphicFramePr>
            <a:graphicFrameLocks noGrp="1"/>
          </p:cNvGraphicFramePr>
          <p:nvPr/>
        </p:nvGraphicFramePr>
        <p:xfrm>
          <a:off x="8072582" y="5634182"/>
          <a:ext cx="208280" cy="365760"/>
        </p:xfrm>
        <a:graphic>
          <a:graphicData uri="http://schemas.openxmlformats.org/drawingml/2006/table">
            <a:tbl>
              <a:tblPr/>
              <a:tblGrid>
                <a:gridCol w="208280">
                  <a:extLst>
                    <a:ext uri="{9D8B030D-6E8A-4147-A177-3AD203B41FA5}">
                      <a16:colId xmlns:a16="http://schemas.microsoft.com/office/drawing/2014/main" val="46506225"/>
                    </a:ext>
                  </a:extLst>
                </a:gridCol>
              </a:tblGrid>
              <a:tr h="0">
                <a:tc>
                  <a:txBody>
                    <a:bodyPr/>
                    <a:lstStyle/>
                    <a:p>
                      <a:endParaRPr lang="en-US" dirty="0"/>
                    </a:p>
                  </a:txBody>
                  <a:tcPr>
                    <a:lnL w="3175" cmpd="sng">
                      <a:solidFill>
                        <a:schemeClr val="tx1"/>
                      </a:solidFill>
                      <a:prstDash val="solid"/>
                    </a:lnL>
                    <a:lnR w="3175" cmpd="sng">
                      <a:solidFill>
                        <a:schemeClr val="tx1"/>
                      </a:solidFill>
                      <a:prstDash val="solid"/>
                    </a:lnR>
                    <a:lnT w="3175" cmpd="sng">
                      <a:solidFill>
                        <a:schemeClr val="tx1"/>
                      </a:solidFill>
                      <a:prstDash val="solid"/>
                    </a:lnT>
                    <a:lnB w="3175" cmpd="sng">
                      <a:solidFill>
                        <a:schemeClr val="tx1"/>
                      </a:solidFill>
                      <a:prstDash val="solid"/>
                    </a:lnB>
                  </a:tcPr>
                </a:tc>
                <a:extLst>
                  <a:ext uri="{0D108BD9-81ED-4DB2-BD59-A6C34878D82A}">
                    <a16:rowId xmlns:a16="http://schemas.microsoft.com/office/drawing/2014/main" val="1188248196"/>
                  </a:ext>
                </a:extLst>
              </a:tr>
            </a:tbl>
          </a:graphicData>
        </a:graphic>
      </p:graphicFrame>
    </p:spTree>
    <p:extLst>
      <p:ext uri="{BB962C8B-B14F-4D97-AF65-F5344CB8AC3E}">
        <p14:creationId xmlns:p14="http://schemas.microsoft.com/office/powerpoint/2010/main" val="2017669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57963" y="193965"/>
            <a:ext cx="8478982" cy="5655110"/>
          </a:xfrm>
        </p:spPr>
        <p:txBody>
          <a:bodyPr>
            <a:normAutofit fontScale="55000" lnSpcReduction="20000"/>
          </a:bodyPr>
          <a:lstStyle/>
          <a:p>
            <a:pPr>
              <a:buNone/>
            </a:pPr>
            <a:endParaRPr lang="fr-FR" sz="4000" b="1" u="sng" dirty="0">
              <a:solidFill>
                <a:srgbClr val="0070C0"/>
              </a:solidFill>
            </a:endParaRPr>
          </a:p>
          <a:p>
            <a:pPr>
              <a:buNone/>
            </a:pPr>
            <a:endParaRPr lang="fr-FR" dirty="0"/>
          </a:p>
          <a:p>
            <a:pPr>
              <a:buNone/>
            </a:pPr>
            <a:r>
              <a:rPr lang="fr-FR" b="1" dirty="0"/>
              <a:t> </a:t>
            </a:r>
            <a:r>
              <a:rPr lang="fr-FR" sz="2900" b="1" u="sng" dirty="0">
                <a:solidFill>
                  <a:srgbClr val="0070C0"/>
                </a:solidFill>
                <a:latin typeface="+mj-lt"/>
              </a:rPr>
              <a:t>Compétences évaluées</a:t>
            </a:r>
            <a:r>
              <a:rPr lang="fr-FR" sz="2900" dirty="0">
                <a:latin typeface="+mj-lt"/>
              </a:rPr>
              <a:t>: </a:t>
            </a:r>
          </a:p>
          <a:p>
            <a:pPr>
              <a:buFont typeface="Wingdings" pitchFamily="2" charset="2"/>
              <a:buChar char="§"/>
            </a:pPr>
            <a:r>
              <a:rPr lang="fr-FR" sz="2900" dirty="0">
                <a:latin typeface="+mj-lt"/>
              </a:rPr>
              <a:t>Compréhension de l’oral</a:t>
            </a:r>
          </a:p>
          <a:p>
            <a:pPr>
              <a:buFont typeface="Wingdings" pitchFamily="2" charset="2"/>
              <a:buChar char="§"/>
            </a:pPr>
            <a:r>
              <a:rPr lang="fr-FR" sz="2900" dirty="0">
                <a:latin typeface="+mj-lt"/>
              </a:rPr>
              <a:t> Compréhension de l’écrit </a:t>
            </a:r>
          </a:p>
          <a:p>
            <a:pPr>
              <a:buFont typeface="Wingdings" pitchFamily="2" charset="2"/>
              <a:buChar char="§"/>
            </a:pPr>
            <a:r>
              <a:rPr lang="fr-FR" sz="2900" dirty="0">
                <a:latin typeface="+mj-lt"/>
              </a:rPr>
              <a:t> Expression écrite. </a:t>
            </a:r>
          </a:p>
          <a:p>
            <a:pPr>
              <a:buNone/>
            </a:pPr>
            <a:r>
              <a:rPr lang="fr-FR" sz="2900" dirty="0">
                <a:latin typeface="+mj-lt"/>
              </a:rPr>
              <a:t>Niveau attendu en référence à l’échelle de niveaux du CECRL: </a:t>
            </a:r>
            <a:r>
              <a:rPr lang="fr-FR" sz="2900" b="1" dirty="0">
                <a:solidFill>
                  <a:srgbClr val="0070C0"/>
                </a:solidFill>
                <a:latin typeface="+mj-lt"/>
              </a:rPr>
              <a:t>A2. </a:t>
            </a:r>
          </a:p>
          <a:p>
            <a:pPr>
              <a:buNone/>
            </a:pPr>
            <a:endParaRPr lang="fr-FR" sz="2900" dirty="0">
              <a:latin typeface="+mj-lt"/>
            </a:endParaRPr>
          </a:p>
          <a:p>
            <a:pPr>
              <a:buNone/>
            </a:pPr>
            <a:r>
              <a:rPr lang="fr-FR" sz="2900" b="1" u="sng" dirty="0">
                <a:solidFill>
                  <a:srgbClr val="0070C0"/>
                </a:solidFill>
                <a:latin typeface="+mj-lt"/>
              </a:rPr>
              <a:t>Durée</a:t>
            </a:r>
            <a:r>
              <a:rPr lang="fr-FR" sz="2900" dirty="0">
                <a:latin typeface="+mj-lt"/>
              </a:rPr>
              <a:t>: </a:t>
            </a:r>
            <a:endParaRPr lang="fr-FR" sz="2900" dirty="0" smtClean="0">
              <a:latin typeface="+mj-lt"/>
            </a:endParaRPr>
          </a:p>
          <a:p>
            <a:pPr>
              <a:buNone/>
            </a:pPr>
            <a:r>
              <a:rPr lang="fr-FR" sz="2900" b="1" dirty="0">
                <a:solidFill>
                  <a:srgbClr val="0070C0"/>
                </a:solidFill>
                <a:latin typeface="+mj-lt"/>
              </a:rPr>
              <a:t> </a:t>
            </a:r>
            <a:r>
              <a:rPr lang="fr-FR" sz="2900" b="1" dirty="0" smtClean="0">
                <a:solidFill>
                  <a:srgbClr val="0070C0"/>
                </a:solidFill>
                <a:latin typeface="+mj-lt"/>
              </a:rPr>
              <a:t>     Une </a:t>
            </a:r>
            <a:r>
              <a:rPr lang="fr-FR" sz="2900" b="1" dirty="0">
                <a:solidFill>
                  <a:srgbClr val="0070C0"/>
                </a:solidFill>
                <a:latin typeface="+mj-lt"/>
              </a:rPr>
              <a:t>heure</a:t>
            </a:r>
            <a:r>
              <a:rPr lang="fr-FR" sz="2900" dirty="0">
                <a:latin typeface="+mj-lt"/>
              </a:rPr>
              <a:t>, sans préparation</a:t>
            </a:r>
          </a:p>
          <a:p>
            <a:r>
              <a:rPr lang="fr-FR" sz="2900" dirty="0">
                <a:latin typeface="+mj-lt"/>
              </a:rPr>
              <a:t> partie 1: dix minutes maximum</a:t>
            </a:r>
          </a:p>
          <a:p>
            <a:r>
              <a:rPr lang="fr-FR" sz="2900" dirty="0">
                <a:latin typeface="+mj-lt"/>
              </a:rPr>
              <a:t>partie 2 et partie 3: 25 minutes maximum chacune. </a:t>
            </a:r>
          </a:p>
          <a:p>
            <a:pPr>
              <a:buNone/>
            </a:pPr>
            <a:endParaRPr lang="fr-FR" sz="2900" dirty="0">
              <a:latin typeface="+mj-lt"/>
            </a:endParaRPr>
          </a:p>
          <a:p>
            <a:pPr>
              <a:buNone/>
            </a:pPr>
            <a:r>
              <a:rPr lang="fr-FR" sz="2900" dirty="0">
                <a:latin typeface="+mj-lt"/>
              </a:rPr>
              <a:t>L’évaluation est conduite par les professeurs et/ou les formateurs enseignant </a:t>
            </a:r>
          </a:p>
          <a:p>
            <a:pPr>
              <a:buNone/>
            </a:pPr>
            <a:r>
              <a:rPr lang="fr-FR" sz="2900" dirty="0">
                <a:latin typeface="+mj-lt"/>
              </a:rPr>
              <a:t>Les langues concernées dans l’établissement quelles que soient les classes ou </a:t>
            </a:r>
          </a:p>
          <a:p>
            <a:pPr>
              <a:buNone/>
            </a:pPr>
            <a:r>
              <a:rPr lang="fr-FR" sz="2900" dirty="0">
                <a:latin typeface="+mj-lt"/>
              </a:rPr>
              <a:t>groupes d’élèves qui leur sont confiés.</a:t>
            </a:r>
          </a:p>
          <a:p>
            <a:pPr>
              <a:buNone/>
            </a:pPr>
            <a:r>
              <a:rPr lang="fr-FR" sz="2900" dirty="0" smtClean="0">
                <a:latin typeface="+mj-lt"/>
                <a:cs typeface="Calibri" pitchFamily="34" charset="0"/>
              </a:rPr>
              <a:t/>
            </a:r>
            <a:br>
              <a:rPr lang="fr-FR" sz="2900" dirty="0" smtClean="0">
                <a:latin typeface="+mj-lt"/>
                <a:cs typeface="Calibri" pitchFamily="34" charset="0"/>
              </a:rPr>
            </a:br>
            <a:r>
              <a:rPr lang="fr-FR" sz="2900" dirty="0" smtClean="0">
                <a:latin typeface="+mj-lt"/>
                <a:cs typeface="Calibri" pitchFamily="34" charset="0"/>
              </a:rPr>
              <a:t>                                                                                                                                </a:t>
            </a:r>
          </a:p>
        </p:txBody>
      </p:sp>
      <p:sp>
        <p:nvSpPr>
          <p:cNvPr id="5" name="Titre 4"/>
          <p:cNvSpPr>
            <a:spLocks noGrp="1"/>
          </p:cNvSpPr>
          <p:nvPr>
            <p:ph type="title"/>
          </p:nvPr>
        </p:nvSpPr>
        <p:spPr>
          <a:xfrm>
            <a:off x="175491" y="1099127"/>
            <a:ext cx="3112654" cy="4625893"/>
          </a:xfrm>
          <a:ln w="28575">
            <a:solidFill>
              <a:srgbClr val="FF0000"/>
            </a:solidFill>
          </a:ln>
        </p:spPr>
        <p:txBody>
          <a:bodyPr>
            <a:normAutofit fontScale="90000"/>
          </a:bodyPr>
          <a:lstStyle/>
          <a:p>
            <a:r>
              <a:rPr lang="fr-FR" sz="3200" u="sng" dirty="0">
                <a:solidFill>
                  <a:schemeClr val="bg1"/>
                </a:solidFill>
                <a:latin typeface="+mn-lt"/>
              </a:rPr>
              <a:t/>
            </a:r>
            <a:br>
              <a:rPr lang="fr-FR" sz="3200" u="sng" dirty="0">
                <a:solidFill>
                  <a:schemeClr val="bg1"/>
                </a:solidFill>
                <a:latin typeface="+mn-lt"/>
              </a:rPr>
            </a:br>
            <a:r>
              <a:rPr lang="fr-FR" sz="3200" u="sng" dirty="0" smtClean="0">
                <a:solidFill>
                  <a:schemeClr val="bg1"/>
                </a:solidFill>
                <a:latin typeface="+mn-lt"/>
              </a:rPr>
              <a:t/>
            </a:r>
            <a:br>
              <a:rPr lang="fr-FR" sz="3200" u="sng" dirty="0" smtClean="0">
                <a:solidFill>
                  <a:schemeClr val="bg1"/>
                </a:solidFill>
                <a:latin typeface="+mn-lt"/>
              </a:rPr>
            </a:br>
            <a:r>
              <a:rPr lang="fr-FR" sz="3200" u="sng" dirty="0" smtClean="0">
                <a:solidFill>
                  <a:schemeClr val="bg1"/>
                </a:solidFill>
                <a:latin typeface="+mn-lt"/>
              </a:rPr>
              <a:t/>
            </a:r>
            <a:br>
              <a:rPr lang="fr-FR" sz="3200" u="sng" dirty="0" smtClean="0">
                <a:solidFill>
                  <a:schemeClr val="bg1"/>
                </a:solidFill>
                <a:latin typeface="+mn-lt"/>
              </a:rPr>
            </a:br>
            <a:r>
              <a:rPr lang="fr-FR" sz="3200" u="sng" dirty="0" smtClean="0">
                <a:solidFill>
                  <a:schemeClr val="bg1"/>
                </a:solidFill>
                <a:latin typeface="+mn-lt"/>
              </a:rPr>
              <a:t/>
            </a:r>
            <a:br>
              <a:rPr lang="fr-FR" sz="3200" u="sng" dirty="0" smtClean="0">
                <a:solidFill>
                  <a:schemeClr val="bg1"/>
                </a:solidFill>
                <a:latin typeface="+mn-lt"/>
              </a:rPr>
            </a:br>
            <a:r>
              <a:rPr lang="fr-FR" sz="3200" u="sng" dirty="0">
                <a:solidFill>
                  <a:schemeClr val="bg1"/>
                </a:solidFill>
                <a:latin typeface="+mn-lt"/>
              </a:rPr>
              <a:t/>
            </a:r>
            <a:br>
              <a:rPr lang="fr-FR" sz="3200" u="sng" dirty="0">
                <a:solidFill>
                  <a:schemeClr val="bg1"/>
                </a:solidFill>
                <a:latin typeface="+mn-lt"/>
              </a:rPr>
            </a:br>
            <a:r>
              <a:rPr lang="fr-FR" sz="3200" u="sng" dirty="0" smtClean="0">
                <a:solidFill>
                  <a:schemeClr val="bg1"/>
                </a:solidFill>
                <a:latin typeface="+mn-lt"/>
              </a:rPr>
              <a:t/>
            </a:r>
            <a:br>
              <a:rPr lang="fr-FR" sz="3200" u="sng" dirty="0" smtClean="0">
                <a:solidFill>
                  <a:schemeClr val="bg1"/>
                </a:solidFill>
                <a:latin typeface="+mn-lt"/>
              </a:rPr>
            </a:br>
            <a:r>
              <a:rPr lang="fr-FR" sz="3200" b="1" u="sng" dirty="0" smtClean="0"/>
              <a:t>Situation </a:t>
            </a:r>
            <a:r>
              <a:rPr lang="fr-FR" sz="3200" b="1" u="sng" dirty="0"/>
              <a:t>A</a:t>
            </a:r>
            <a:r>
              <a:rPr lang="fr-FR" sz="3200" dirty="0"/>
              <a:t> (CCF)</a:t>
            </a:r>
            <a:br>
              <a:rPr lang="fr-FR" sz="3200" dirty="0"/>
            </a:br>
            <a:r>
              <a:rPr lang="fr-FR" sz="3200" dirty="0"/>
              <a:t/>
            </a:r>
            <a:br>
              <a:rPr lang="fr-FR" sz="3200" dirty="0"/>
            </a:br>
            <a:r>
              <a:rPr lang="fr-FR" sz="3200" b="1" u="sng" dirty="0"/>
              <a:t>Première sous-épreuve </a:t>
            </a:r>
            <a:r>
              <a:rPr lang="fr-FR" sz="3200" dirty="0"/>
              <a:t>(ponctuelle</a:t>
            </a:r>
            <a:r>
              <a:rPr lang="fr-FR" sz="3200" dirty="0" smtClean="0"/>
              <a:t>)</a:t>
            </a:r>
            <a:br>
              <a:rPr lang="fr-FR" sz="3200" dirty="0" smtClean="0"/>
            </a:br>
            <a:r>
              <a:rPr lang="fr-FR" sz="3200" dirty="0"/>
              <a:t/>
            </a:r>
            <a:br>
              <a:rPr lang="fr-FR" sz="3200" dirty="0"/>
            </a:br>
            <a:r>
              <a:rPr lang="fr-FR" sz="3200" dirty="0"/>
              <a:t/>
            </a:r>
            <a:br>
              <a:rPr lang="fr-FR" sz="3200" dirty="0"/>
            </a:br>
            <a:r>
              <a:rPr lang="fr-FR" sz="3200" b="1" dirty="0" smtClean="0">
                <a:latin typeface="+mn-lt"/>
              </a:rPr>
              <a:t>Epreuve </a:t>
            </a:r>
            <a:r>
              <a:rPr lang="fr-FR" sz="3200" b="1" dirty="0">
                <a:latin typeface="+mn-lt"/>
              </a:rPr>
              <a:t>écrite commune</a:t>
            </a:r>
            <a:r>
              <a:rPr lang="fr-FR" sz="3200" dirty="0" smtClean="0">
                <a:latin typeface="+mn-lt"/>
              </a:rPr>
              <a:t/>
            </a:r>
            <a:br>
              <a:rPr lang="fr-FR" sz="3200" dirty="0" smtClean="0">
                <a:latin typeface="+mn-lt"/>
              </a:rPr>
            </a:br>
            <a:r>
              <a:rPr lang="en-US" sz="2000" b="1" i="1" dirty="0">
                <a:latin typeface="+mn-lt"/>
              </a:rPr>
              <a:t/>
            </a:r>
            <a:br>
              <a:rPr lang="en-US" sz="2000" b="1" i="1" dirty="0">
                <a:latin typeface="+mn-lt"/>
              </a:rPr>
            </a:br>
            <a:r>
              <a:rPr lang="en-US" sz="2000" b="1" i="1" dirty="0" smtClean="0">
                <a:latin typeface="+mn-lt"/>
              </a:rPr>
              <a:t/>
            </a:r>
            <a:br>
              <a:rPr lang="en-US" sz="2000" b="1" i="1" dirty="0" smtClean="0">
                <a:latin typeface="+mn-lt"/>
              </a:rPr>
            </a:br>
            <a:r>
              <a:rPr lang="en-US" sz="2000" b="1" i="1" dirty="0">
                <a:latin typeface="+mn-lt"/>
              </a:rPr>
              <a:t/>
            </a:r>
            <a:br>
              <a:rPr lang="en-US" sz="2000" b="1" i="1" dirty="0">
                <a:latin typeface="+mn-lt"/>
              </a:rPr>
            </a:br>
            <a:r>
              <a:rPr lang="en-US" sz="2000" b="1" i="1" dirty="0" smtClean="0">
                <a:latin typeface="+mn-lt"/>
              </a:rPr>
              <a:t/>
            </a:r>
            <a:br>
              <a:rPr lang="en-US" sz="2000" b="1" i="1" dirty="0" smtClean="0">
                <a:latin typeface="+mn-lt"/>
              </a:rPr>
            </a:br>
            <a:r>
              <a:rPr lang="en-US" sz="2000" b="1" i="1" dirty="0">
                <a:latin typeface="+mn-lt"/>
              </a:rPr>
              <a:t/>
            </a:r>
            <a:br>
              <a:rPr lang="en-US" sz="2000" b="1" i="1" dirty="0">
                <a:latin typeface="+mn-lt"/>
              </a:rPr>
            </a:br>
            <a:r>
              <a:rPr lang="en-US" sz="2000" b="1" i="1" dirty="0" smtClean="0">
                <a:latin typeface="+mn-lt"/>
              </a:rPr>
              <a:t/>
            </a:r>
            <a:br>
              <a:rPr lang="en-US" sz="2000" b="1" i="1" dirty="0" smtClean="0">
                <a:latin typeface="+mn-lt"/>
              </a:rPr>
            </a:br>
            <a:r>
              <a:rPr lang="en-US" sz="2000" b="1" i="1" dirty="0">
                <a:latin typeface="+mn-lt"/>
              </a:rPr>
              <a:t/>
            </a:r>
            <a:br>
              <a:rPr lang="en-US" sz="2000" b="1" i="1" dirty="0">
                <a:latin typeface="+mn-lt"/>
              </a:rPr>
            </a:br>
            <a:r>
              <a:rPr lang="en-US" sz="2000" b="1" i="1" dirty="0" smtClean="0">
                <a:latin typeface="+mn-lt"/>
              </a:rPr>
              <a:t/>
            </a:r>
            <a:br>
              <a:rPr lang="en-US" sz="2000" b="1" i="1" dirty="0" smtClean="0">
                <a:latin typeface="+mn-lt"/>
              </a:rPr>
            </a:br>
            <a:r>
              <a:rPr lang="en-US" sz="2000" b="1" i="1" dirty="0">
                <a:latin typeface="+mn-lt"/>
              </a:rPr>
              <a:t/>
            </a:r>
            <a:br>
              <a:rPr lang="en-US" sz="2000" b="1" i="1" dirty="0">
                <a:latin typeface="+mn-lt"/>
              </a:rPr>
            </a:br>
            <a:r>
              <a:rPr lang="en-US" sz="2000" b="1" i="1" dirty="0" smtClean="0">
                <a:latin typeface="+mn-lt"/>
              </a:rPr>
              <a:t/>
            </a:r>
            <a:br>
              <a:rPr lang="en-US" sz="2000" b="1" i="1" dirty="0" smtClean="0">
                <a:latin typeface="+mn-lt"/>
              </a:rPr>
            </a:br>
            <a:r>
              <a:rPr lang="en-US" sz="2000" b="1" i="1" dirty="0">
                <a:latin typeface="+mn-lt"/>
              </a:rPr>
              <a:t/>
            </a:r>
            <a:br>
              <a:rPr lang="en-US" sz="2000" b="1" i="1" dirty="0">
                <a:latin typeface="+mn-lt"/>
              </a:rPr>
            </a:br>
            <a:endParaRPr lang="en-US" sz="2000" b="1" i="1" dirty="0">
              <a:latin typeface="+mn-lt"/>
            </a:endParaRPr>
          </a:p>
        </p:txBody>
      </p:sp>
    </p:spTree>
    <p:extLst>
      <p:ext uri="{BB962C8B-B14F-4D97-AF65-F5344CB8AC3E}">
        <p14:creationId xmlns:p14="http://schemas.microsoft.com/office/powerpoint/2010/main" val="3347753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sz="2800" b="1" u="sng" dirty="0" smtClean="0"/>
              <a:t>Situation A</a:t>
            </a:r>
            <a:r>
              <a:rPr lang="fr-FR" sz="2800" dirty="0" smtClean="0"/>
              <a:t> (CCF)</a:t>
            </a:r>
            <a:br>
              <a:rPr lang="fr-FR" sz="2800" dirty="0" smtClean="0"/>
            </a:br>
            <a:r>
              <a:rPr lang="fr-FR" sz="2800" dirty="0" smtClean="0"/>
              <a:t/>
            </a:r>
            <a:br>
              <a:rPr lang="fr-FR" sz="2800" dirty="0" smtClean="0"/>
            </a:br>
            <a:r>
              <a:rPr lang="fr-FR" sz="2800" b="1" u="sng" dirty="0" smtClean="0"/>
              <a:t>Première sous-épreuve </a:t>
            </a:r>
            <a:r>
              <a:rPr lang="fr-FR" sz="2800" dirty="0" smtClean="0"/>
              <a:t>(ponctuelle)</a:t>
            </a:r>
            <a:br>
              <a:rPr lang="fr-FR" sz="2800" dirty="0" smtClean="0"/>
            </a:br>
            <a:r>
              <a:rPr lang="fr-FR" sz="2000" dirty="0" smtClean="0"/>
              <a:t/>
            </a:r>
            <a:br>
              <a:rPr lang="fr-FR" sz="2000" dirty="0" smtClean="0"/>
            </a:br>
            <a:r>
              <a:rPr lang="fr-FR" sz="3200" dirty="0" smtClean="0"/>
              <a:t>Partie</a:t>
            </a:r>
            <a:r>
              <a:rPr lang="fr-FR" dirty="0" smtClean="0"/>
              <a:t> 1</a:t>
            </a:r>
            <a:br>
              <a:rPr lang="fr-FR" dirty="0" smtClean="0"/>
            </a:br>
            <a:r>
              <a:rPr lang="fr-FR" dirty="0" smtClean="0"/>
              <a:t>CO</a:t>
            </a:r>
            <a:endParaRPr lang="en-US" dirty="0"/>
          </a:p>
        </p:txBody>
      </p:sp>
      <p:sp>
        <p:nvSpPr>
          <p:cNvPr id="5" name="Espace réservé du texte 4"/>
          <p:cNvSpPr>
            <a:spLocks noGrp="1"/>
          </p:cNvSpPr>
          <p:nvPr>
            <p:ph type="body" idx="1"/>
          </p:nvPr>
        </p:nvSpPr>
        <p:spPr>
          <a:xfrm>
            <a:off x="3867912" y="663368"/>
            <a:ext cx="3474720" cy="807720"/>
          </a:xfrm>
        </p:spPr>
        <p:txBody>
          <a:bodyPr>
            <a:noAutofit/>
          </a:bodyPr>
          <a:lstStyle/>
          <a:p>
            <a:r>
              <a:rPr lang="fr-FR" sz="2800" dirty="0" smtClean="0"/>
              <a:t>Document</a:t>
            </a:r>
            <a:endParaRPr lang="en-US" sz="2800" dirty="0"/>
          </a:p>
        </p:txBody>
      </p:sp>
      <p:sp>
        <p:nvSpPr>
          <p:cNvPr id="6" name="Espace réservé du contenu 5"/>
          <p:cNvSpPr>
            <a:spLocks noGrp="1"/>
          </p:cNvSpPr>
          <p:nvPr>
            <p:ph sz="half" idx="2"/>
          </p:nvPr>
        </p:nvSpPr>
        <p:spPr/>
        <p:txBody>
          <a:bodyPr>
            <a:normAutofit fontScale="25000" lnSpcReduction="20000"/>
          </a:bodyPr>
          <a:lstStyle/>
          <a:p>
            <a:r>
              <a:rPr lang="fr-FR" sz="9600" dirty="0" smtClean="0"/>
              <a:t> </a:t>
            </a:r>
            <a:r>
              <a:rPr lang="fr-FR" sz="9600" b="1" u="sng" dirty="0">
                <a:solidFill>
                  <a:srgbClr val="0070C0"/>
                </a:solidFill>
              </a:rPr>
              <a:t>audio ou vidéo</a:t>
            </a:r>
          </a:p>
          <a:p>
            <a:r>
              <a:rPr lang="fr-FR" sz="9600" dirty="0"/>
              <a:t>1 minute</a:t>
            </a:r>
          </a:p>
          <a:p>
            <a:r>
              <a:rPr lang="fr-FR" sz="9600" dirty="0"/>
              <a:t>Difficulté (niveau CECRL A2)</a:t>
            </a:r>
          </a:p>
          <a:p>
            <a:r>
              <a:rPr lang="fr-FR" sz="9600" dirty="0"/>
              <a:t>Thématique: les situations et les actes </a:t>
            </a:r>
            <a:r>
              <a:rPr lang="fr-FR" sz="9600" b="1" u="sng" dirty="0">
                <a:solidFill>
                  <a:srgbClr val="0070C0"/>
                </a:solidFill>
              </a:rPr>
              <a:t>de la vie quotidienne, personnelle, sociale et citoyenne ou professionnelle</a:t>
            </a:r>
            <a:r>
              <a:rPr lang="fr-FR" sz="9600" dirty="0"/>
              <a:t>. </a:t>
            </a:r>
          </a:p>
        </p:txBody>
      </p:sp>
      <p:sp>
        <p:nvSpPr>
          <p:cNvPr id="7" name="Espace réservé du texte 6"/>
          <p:cNvSpPr>
            <a:spLocks noGrp="1"/>
          </p:cNvSpPr>
          <p:nvPr>
            <p:ph type="body" sz="quarter" idx="3"/>
          </p:nvPr>
        </p:nvSpPr>
        <p:spPr>
          <a:xfrm>
            <a:off x="7820679" y="535338"/>
            <a:ext cx="3474720" cy="813171"/>
          </a:xfrm>
        </p:spPr>
        <p:txBody>
          <a:bodyPr>
            <a:normAutofit/>
          </a:bodyPr>
          <a:lstStyle/>
          <a:p>
            <a:r>
              <a:rPr lang="fr-FR" sz="2800" dirty="0"/>
              <a:t>Déroulement</a:t>
            </a:r>
            <a:endParaRPr lang="en-US" sz="2800" dirty="0"/>
          </a:p>
        </p:txBody>
      </p:sp>
      <p:sp>
        <p:nvSpPr>
          <p:cNvPr id="8" name="Espace réservé du contenu 7"/>
          <p:cNvSpPr>
            <a:spLocks noGrp="1"/>
          </p:cNvSpPr>
          <p:nvPr>
            <p:ph sz="quarter" idx="4"/>
          </p:nvPr>
        </p:nvSpPr>
        <p:spPr>
          <a:xfrm>
            <a:off x="7818463" y="1348509"/>
            <a:ext cx="3745464" cy="5172364"/>
          </a:xfrm>
        </p:spPr>
        <p:txBody>
          <a:bodyPr>
            <a:normAutofit fontScale="70000" lnSpcReduction="20000"/>
          </a:bodyPr>
          <a:lstStyle/>
          <a:p>
            <a:r>
              <a:rPr lang="fr-FR" sz="2200" b="1" u="sng" dirty="0">
                <a:solidFill>
                  <a:srgbClr val="0070C0"/>
                </a:solidFill>
                <a:latin typeface="+mj-lt"/>
              </a:rPr>
              <a:t>Trois écoutes successives </a:t>
            </a:r>
            <a:r>
              <a:rPr lang="fr-FR" sz="2200" dirty="0">
                <a:latin typeface="+mj-lt"/>
              </a:rPr>
              <a:t>du document, espacées d’une minute. </a:t>
            </a:r>
          </a:p>
          <a:p>
            <a:endParaRPr lang="fr-FR" sz="2200" dirty="0">
              <a:latin typeface="+mj-lt"/>
            </a:endParaRPr>
          </a:p>
          <a:p>
            <a:r>
              <a:rPr lang="fr-FR" sz="2200" dirty="0">
                <a:latin typeface="+mj-lt"/>
              </a:rPr>
              <a:t>Avant la première de ces trois écoutes, un </a:t>
            </a:r>
            <a:r>
              <a:rPr lang="fr-FR" sz="2200" b="1" u="sng" dirty="0">
                <a:solidFill>
                  <a:srgbClr val="0070C0"/>
                </a:solidFill>
                <a:latin typeface="+mj-lt"/>
              </a:rPr>
              <a:t>questionnaire à choix multiple (QCM</a:t>
            </a:r>
            <a:r>
              <a:rPr lang="fr-FR" sz="2200" dirty="0">
                <a:latin typeface="+mj-lt"/>
              </a:rPr>
              <a:t>) est mis à  disposition  des élèves et ils en prennent connaissance. </a:t>
            </a:r>
          </a:p>
          <a:p>
            <a:r>
              <a:rPr lang="fr-FR" sz="2200" dirty="0">
                <a:latin typeface="+mj-lt"/>
              </a:rPr>
              <a:t>Ce QCM, qui comporte un maximum de huit items, vise à évaluer leur degré de compréhension du message oral. </a:t>
            </a:r>
          </a:p>
          <a:p>
            <a:endParaRPr lang="fr-FR" sz="2200" dirty="0">
              <a:latin typeface="+mj-lt"/>
            </a:endParaRPr>
          </a:p>
          <a:p>
            <a:r>
              <a:rPr lang="fr-FR" sz="2200" b="1" u="sng" dirty="0">
                <a:solidFill>
                  <a:srgbClr val="0070C0"/>
                </a:solidFill>
                <a:latin typeface="+mj-lt"/>
              </a:rPr>
              <a:t>Il est rédigé en français,</a:t>
            </a:r>
            <a:r>
              <a:rPr lang="fr-FR" sz="2200" dirty="0">
                <a:latin typeface="+mj-lt"/>
              </a:rPr>
              <a:t> à l’exception du titre du document, qui figure en tête du questionnaire et est fourni dans la langue vivante étrangère. </a:t>
            </a:r>
          </a:p>
          <a:p>
            <a:endParaRPr lang="fr-FR" sz="2200" dirty="0">
              <a:latin typeface="+mj-lt"/>
            </a:endParaRPr>
          </a:p>
          <a:p>
            <a:r>
              <a:rPr lang="fr-FR" sz="2200" dirty="0">
                <a:latin typeface="+mj-lt"/>
              </a:rPr>
              <a:t>Au cours des trois écoutes, les candidats sont libres de prendre ou de ne pas prendre de notes, de répondre directement au questionnaire ou d’y répondre à l’issue de la troisième écoute</a:t>
            </a:r>
            <a:r>
              <a:rPr lang="fr-FR" b="1" dirty="0"/>
              <a:t>.</a:t>
            </a:r>
            <a:endParaRPr lang="fr-FR" dirty="0"/>
          </a:p>
        </p:txBody>
      </p:sp>
    </p:spTree>
    <p:extLst>
      <p:ext uri="{BB962C8B-B14F-4D97-AF65-F5344CB8AC3E}">
        <p14:creationId xmlns:p14="http://schemas.microsoft.com/office/powerpoint/2010/main" val="3928824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56032" y="1143000"/>
            <a:ext cx="2834640" cy="1443182"/>
          </a:xfrm>
        </p:spPr>
        <p:txBody>
          <a:bodyPr/>
          <a:lstStyle/>
          <a:p>
            <a:r>
              <a:rPr lang="fr-FR" b="1" dirty="0">
                <a:solidFill>
                  <a:schemeClr val="bg1"/>
                </a:solidFill>
              </a:rPr>
              <a:t>Partie 2 : </a:t>
            </a:r>
          </a:p>
        </p:txBody>
      </p:sp>
      <p:sp>
        <p:nvSpPr>
          <p:cNvPr id="8" name="Espace réservé du contenu 7"/>
          <p:cNvSpPr>
            <a:spLocks noGrp="1"/>
          </p:cNvSpPr>
          <p:nvPr>
            <p:ph idx="1"/>
          </p:nvPr>
        </p:nvSpPr>
        <p:spPr/>
        <p:txBody>
          <a:bodyPr>
            <a:normAutofit fontScale="85000" lnSpcReduction="20000"/>
          </a:bodyPr>
          <a:lstStyle/>
          <a:p>
            <a:r>
              <a:rPr lang="fr-FR" dirty="0"/>
              <a:t>Immédiatement </a:t>
            </a:r>
            <a:r>
              <a:rPr lang="fr-FR" b="1" dirty="0">
                <a:solidFill>
                  <a:srgbClr val="0070C0"/>
                </a:solidFill>
              </a:rPr>
              <a:t>après la partie 1</a:t>
            </a:r>
          </a:p>
          <a:p>
            <a:endParaRPr lang="fr-FR" b="1" dirty="0">
              <a:solidFill>
                <a:srgbClr val="0070C0"/>
              </a:solidFill>
            </a:endParaRPr>
          </a:p>
          <a:p>
            <a:pPr>
              <a:buFont typeface="Wingdings" pitchFamily="2" charset="2"/>
              <a:buChar char="Ø"/>
            </a:pPr>
            <a:r>
              <a:rPr lang="fr-FR" b="1" dirty="0">
                <a:solidFill>
                  <a:srgbClr val="0070C0"/>
                </a:solidFill>
              </a:rPr>
              <a:t>Comprendre un document écrit rédigé en langue vivante étrangère</a:t>
            </a:r>
            <a:r>
              <a:rPr lang="fr-FR" dirty="0"/>
              <a:t>. </a:t>
            </a:r>
          </a:p>
          <a:p>
            <a:pPr>
              <a:buNone/>
            </a:pPr>
            <a:endParaRPr lang="fr-FR" dirty="0"/>
          </a:p>
          <a:p>
            <a:r>
              <a:rPr lang="fr-FR" b="1" dirty="0">
                <a:solidFill>
                  <a:srgbClr val="0070C0"/>
                </a:solidFill>
              </a:rPr>
              <a:t>Un document </a:t>
            </a:r>
            <a:r>
              <a:rPr lang="fr-FR" b="1" u="sng" dirty="0">
                <a:solidFill>
                  <a:srgbClr val="0070C0"/>
                </a:solidFill>
              </a:rPr>
              <a:t>inconnu</a:t>
            </a:r>
            <a:r>
              <a:rPr lang="fr-FR" dirty="0"/>
              <a:t> ne comportant pas plus de </a:t>
            </a:r>
            <a:r>
              <a:rPr lang="fr-FR" b="1" u="sng" dirty="0">
                <a:solidFill>
                  <a:srgbClr val="0070C0"/>
                </a:solidFill>
              </a:rPr>
              <a:t>10 lignes</a:t>
            </a:r>
          </a:p>
          <a:p>
            <a:r>
              <a:rPr lang="fr-FR" dirty="0"/>
              <a:t>Thématique: les situations et les actes de la vie quotidienne, personnelle, sociale et citoyenne ou professionnelle. </a:t>
            </a:r>
          </a:p>
          <a:p>
            <a:r>
              <a:rPr lang="fr-FR" dirty="0"/>
              <a:t>Ancré dans la réalité du ou des pays de la langue concernée</a:t>
            </a:r>
          </a:p>
          <a:p>
            <a:r>
              <a:rPr lang="fr-FR" dirty="0"/>
              <a:t> </a:t>
            </a:r>
            <a:r>
              <a:rPr lang="fr-FR" b="1" dirty="0">
                <a:solidFill>
                  <a:srgbClr val="0070C0"/>
                </a:solidFill>
              </a:rPr>
              <a:t>Genres différents</a:t>
            </a:r>
            <a:r>
              <a:rPr lang="fr-FR" dirty="0"/>
              <a:t>: publicité, extrait d’article de presse ou d’</a:t>
            </a:r>
            <a:r>
              <a:rPr lang="fr-FR" dirty="0" err="1"/>
              <a:t>oeuvre</a:t>
            </a:r>
            <a:r>
              <a:rPr lang="fr-FR" dirty="0"/>
              <a:t> littéraire, petite (s) annonce (s), courrier de nature professionnelle, notice, mode d’emploi, etc.</a:t>
            </a:r>
          </a:p>
          <a:p>
            <a:r>
              <a:rPr lang="fr-FR" dirty="0"/>
              <a:t> Il peut être </a:t>
            </a:r>
            <a:r>
              <a:rPr lang="fr-FR" b="1" dirty="0">
                <a:solidFill>
                  <a:srgbClr val="0070C0"/>
                </a:solidFill>
              </a:rPr>
              <a:t>informatif, descriptif, ou narratif; il peut comporter du dialogue. </a:t>
            </a:r>
          </a:p>
          <a:p>
            <a:endParaRPr lang="fr-FR" dirty="0"/>
          </a:p>
          <a:p>
            <a:r>
              <a:rPr lang="fr-FR" dirty="0"/>
              <a:t>Il est </a:t>
            </a:r>
            <a:r>
              <a:rPr lang="fr-FR" b="1" u="sng" dirty="0">
                <a:solidFill>
                  <a:srgbClr val="0070C0"/>
                </a:solidFill>
              </a:rPr>
              <a:t>authentique</a:t>
            </a:r>
            <a:r>
              <a:rPr lang="fr-FR" dirty="0"/>
              <a:t> (au sens technique du terme), c’est-à-dire non élaboré ou adapté à des fins d’enseignement. </a:t>
            </a:r>
          </a:p>
          <a:p>
            <a:r>
              <a:rPr lang="fr-FR" dirty="0"/>
              <a:t>Il peut être illustré par un élément iconographique (photographie, dessin, schéma, graphique, etc</a:t>
            </a:r>
            <a:r>
              <a:rPr lang="fr-FR" dirty="0" smtClean="0"/>
              <a:t>.)</a:t>
            </a:r>
            <a:endParaRPr lang="fr-FR" dirty="0"/>
          </a:p>
        </p:txBody>
      </p:sp>
      <p:sp>
        <p:nvSpPr>
          <p:cNvPr id="9" name="Espace réservé du texte 8"/>
          <p:cNvSpPr>
            <a:spLocks noGrp="1"/>
          </p:cNvSpPr>
          <p:nvPr>
            <p:ph type="body" sz="half" idx="2"/>
          </p:nvPr>
        </p:nvSpPr>
        <p:spPr/>
        <p:txBody>
          <a:bodyPr>
            <a:normAutofit/>
          </a:bodyPr>
          <a:lstStyle/>
          <a:p>
            <a:endParaRPr lang="fr-FR" sz="2800" b="1" dirty="0" smtClean="0">
              <a:solidFill>
                <a:schemeClr val="bg1"/>
              </a:solidFill>
            </a:endParaRPr>
          </a:p>
          <a:p>
            <a:r>
              <a:rPr lang="fr-FR" sz="2800" b="1" dirty="0">
                <a:solidFill>
                  <a:schemeClr val="bg1"/>
                </a:solidFill>
              </a:rPr>
              <a:t>C</a:t>
            </a:r>
            <a:r>
              <a:rPr lang="fr-FR" sz="2800" b="1" dirty="0" smtClean="0">
                <a:solidFill>
                  <a:schemeClr val="bg1"/>
                </a:solidFill>
              </a:rPr>
              <a:t>ompréhension </a:t>
            </a:r>
            <a:r>
              <a:rPr lang="fr-FR" sz="2800" b="1" dirty="0">
                <a:solidFill>
                  <a:schemeClr val="bg1"/>
                </a:solidFill>
              </a:rPr>
              <a:t>de </a:t>
            </a:r>
            <a:r>
              <a:rPr lang="fr-FR" sz="2800" b="1" dirty="0" smtClean="0">
                <a:solidFill>
                  <a:schemeClr val="bg1"/>
                </a:solidFill>
              </a:rPr>
              <a:t>l’Ecrit</a:t>
            </a:r>
            <a:endParaRPr lang="en-US" sz="2800" dirty="0">
              <a:solidFill>
                <a:schemeClr val="bg1"/>
              </a:solidFill>
            </a:endParaRPr>
          </a:p>
        </p:txBody>
      </p:sp>
    </p:spTree>
    <p:extLst>
      <p:ext uri="{BB962C8B-B14F-4D97-AF65-F5344CB8AC3E}">
        <p14:creationId xmlns:p14="http://schemas.microsoft.com/office/powerpoint/2010/main" val="2609706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1744" y="1143000"/>
            <a:ext cx="2748927" cy="916709"/>
          </a:xfrm>
        </p:spPr>
        <p:txBody>
          <a:bodyPr>
            <a:normAutofit fontScale="90000"/>
          </a:bodyPr>
          <a:lstStyle/>
          <a:p>
            <a:r>
              <a:rPr lang="fr-FR" dirty="0" smtClean="0">
                <a:solidFill>
                  <a:schemeClr val="bg1"/>
                </a:solidFill>
              </a:rPr>
              <a:t>Situation A (CCF)</a:t>
            </a:r>
            <a:br>
              <a:rPr lang="fr-FR" dirty="0" smtClean="0">
                <a:solidFill>
                  <a:schemeClr val="bg1"/>
                </a:solidFill>
              </a:rPr>
            </a:br>
            <a:r>
              <a:rPr lang="fr-FR" dirty="0" smtClean="0">
                <a:solidFill>
                  <a:schemeClr val="bg1"/>
                </a:solidFill>
              </a:rPr>
              <a:t/>
            </a:r>
            <a:br>
              <a:rPr lang="fr-FR" dirty="0" smtClean="0">
                <a:solidFill>
                  <a:schemeClr val="bg1"/>
                </a:solidFill>
              </a:rPr>
            </a:br>
            <a:r>
              <a:rPr lang="fr-FR" dirty="0">
                <a:solidFill>
                  <a:schemeClr val="bg1"/>
                </a:solidFill>
              </a:rPr>
              <a:t/>
            </a:r>
            <a:br>
              <a:rPr lang="fr-FR" dirty="0">
                <a:solidFill>
                  <a:schemeClr val="bg1"/>
                </a:solidFill>
              </a:rPr>
            </a:br>
            <a:endParaRPr lang="en-US" dirty="0">
              <a:solidFill>
                <a:schemeClr val="bg1"/>
              </a:solidFill>
            </a:endParaRPr>
          </a:p>
        </p:txBody>
      </p:sp>
      <p:sp>
        <p:nvSpPr>
          <p:cNvPr id="3" name="Espace réservé du contenu 2"/>
          <p:cNvSpPr>
            <a:spLocks noGrp="1"/>
          </p:cNvSpPr>
          <p:nvPr>
            <p:ph idx="1"/>
          </p:nvPr>
        </p:nvSpPr>
        <p:spPr>
          <a:xfrm>
            <a:off x="3768436" y="286327"/>
            <a:ext cx="7414676" cy="5702993"/>
          </a:xfrm>
        </p:spPr>
        <p:txBody>
          <a:bodyPr>
            <a:noAutofit/>
          </a:bodyPr>
          <a:lstStyle/>
          <a:p>
            <a:pPr>
              <a:buFont typeface="Wingdings" pitchFamily="2" charset="2"/>
              <a:buChar char="Ø"/>
            </a:pPr>
            <a:r>
              <a:rPr lang="fr-FR" sz="1600" b="1" dirty="0">
                <a:solidFill>
                  <a:srgbClr val="0070C0"/>
                </a:solidFill>
              </a:rPr>
              <a:t>Evaluer les compétences des candidats à s’exprimer à l’écrit en langue vivante étrangère. </a:t>
            </a:r>
          </a:p>
          <a:p>
            <a:pPr>
              <a:buFont typeface="Wingdings" pitchFamily="2" charset="2"/>
              <a:buChar char="Ø"/>
            </a:pPr>
            <a:endParaRPr lang="fr-FR" sz="1600" b="1" dirty="0">
              <a:solidFill>
                <a:srgbClr val="0070C0"/>
              </a:solidFill>
            </a:endParaRPr>
          </a:p>
          <a:p>
            <a:r>
              <a:rPr lang="fr-FR" sz="1600" dirty="0"/>
              <a:t> Immédiatement </a:t>
            </a:r>
            <a:r>
              <a:rPr lang="fr-FR" sz="1600" b="1" dirty="0">
                <a:solidFill>
                  <a:srgbClr val="0070C0"/>
                </a:solidFill>
              </a:rPr>
              <a:t>après la partie 2. </a:t>
            </a:r>
            <a:endParaRPr lang="fr-FR" sz="1600" dirty="0"/>
          </a:p>
          <a:p>
            <a:r>
              <a:rPr lang="fr-FR" b="1" u="sng" dirty="0">
                <a:solidFill>
                  <a:srgbClr val="0070C0"/>
                </a:solidFill>
              </a:rPr>
              <a:t>Deux sujets au choix, libellés en français</a:t>
            </a:r>
            <a:r>
              <a:rPr lang="fr-FR" dirty="0"/>
              <a:t>.</a:t>
            </a:r>
          </a:p>
          <a:p>
            <a:endParaRPr lang="fr-FR" sz="1600" dirty="0"/>
          </a:p>
          <a:p>
            <a:r>
              <a:rPr lang="fr-FR" sz="1600" dirty="0"/>
              <a:t> </a:t>
            </a:r>
            <a:r>
              <a:rPr lang="fr-FR" sz="1600" dirty="0" smtClean="0"/>
              <a:t>Les candidats  </a:t>
            </a:r>
            <a:r>
              <a:rPr lang="fr-FR" sz="1600" dirty="0"/>
              <a:t>sont invités à </a:t>
            </a:r>
            <a:r>
              <a:rPr lang="fr-FR" sz="1600" b="1" dirty="0">
                <a:solidFill>
                  <a:srgbClr val="0070C0"/>
                </a:solidFill>
              </a:rPr>
              <a:t>rédiger, en langue vivante étrangère</a:t>
            </a:r>
            <a:r>
              <a:rPr lang="fr-FR" sz="1600" dirty="0" smtClean="0"/>
              <a:t>: </a:t>
            </a:r>
            <a:endParaRPr lang="fr-FR" sz="1600" dirty="0"/>
          </a:p>
          <a:p>
            <a:pPr>
              <a:buFont typeface="Wingdings" pitchFamily="2" charset="2"/>
              <a:buChar char="v"/>
            </a:pPr>
            <a:r>
              <a:rPr lang="fr-FR" sz="1600" dirty="0"/>
              <a:t>soit une réponse à une question présentant </a:t>
            </a:r>
            <a:r>
              <a:rPr lang="fr-FR" sz="1600" b="1" u="sng" dirty="0">
                <a:solidFill>
                  <a:srgbClr val="0070C0"/>
                </a:solidFill>
              </a:rPr>
              <a:t>un lien </a:t>
            </a:r>
            <a:r>
              <a:rPr lang="fr-FR" sz="1600" dirty="0"/>
              <a:t>avec le thème des documents qui ont fait l’objet de la compréhension de l’oral et de la compréhension de </a:t>
            </a:r>
            <a:r>
              <a:rPr lang="fr-FR" sz="1600" dirty="0" smtClean="0"/>
              <a:t>l’écrit</a:t>
            </a:r>
            <a:endParaRPr lang="fr-FR" sz="1600" dirty="0"/>
          </a:p>
          <a:p>
            <a:pPr>
              <a:buFont typeface="Wingdings" pitchFamily="2" charset="2"/>
              <a:buChar char="v"/>
            </a:pPr>
            <a:r>
              <a:rPr lang="fr-FR" sz="1600" dirty="0"/>
              <a:t>soit une réponse </a:t>
            </a:r>
            <a:r>
              <a:rPr lang="fr-FR" sz="1600" b="1" dirty="0">
                <a:solidFill>
                  <a:srgbClr val="0070C0"/>
                </a:solidFill>
              </a:rPr>
              <a:t>à un bref message écrit en langue vivante étrangère (carte postale, lettre, courriel, SMS, commentaire de lecteur, avis d’usager ou de consommateur, etc.) </a:t>
            </a:r>
            <a:r>
              <a:rPr lang="fr-FR" sz="1600" dirty="0"/>
              <a:t>dont l’origine et le contexte sont brièvement présentés en français. Les deux sujets ne peuvent pas relever du même contexte d’utilisation de la langue.</a:t>
            </a:r>
          </a:p>
          <a:p>
            <a:r>
              <a:rPr lang="fr-FR" sz="1600" dirty="0"/>
              <a:t> </a:t>
            </a:r>
            <a:r>
              <a:rPr lang="fr-FR" sz="1600" b="1" dirty="0">
                <a:solidFill>
                  <a:srgbClr val="FF0000"/>
                </a:solidFill>
              </a:rPr>
              <a:t>Si le premier sujet a trait aux situations et aux actes de la vie quotidienne, personnelle, sociale et citoyenne, le second sujet doit se rapporter aux situations et actes de la vie professionnelle et inversement.</a:t>
            </a:r>
          </a:p>
        </p:txBody>
      </p:sp>
      <p:sp>
        <p:nvSpPr>
          <p:cNvPr id="4" name="Espace réservé du texte 3"/>
          <p:cNvSpPr>
            <a:spLocks noGrp="1"/>
          </p:cNvSpPr>
          <p:nvPr>
            <p:ph type="body" sz="half" idx="2"/>
          </p:nvPr>
        </p:nvSpPr>
        <p:spPr>
          <a:xfrm>
            <a:off x="209848" y="2672140"/>
            <a:ext cx="2834640" cy="2321990"/>
          </a:xfrm>
        </p:spPr>
        <p:txBody>
          <a:bodyPr/>
          <a:lstStyle/>
          <a:p>
            <a:endParaRPr lang="en-US" dirty="0"/>
          </a:p>
          <a:p>
            <a:r>
              <a:rPr lang="fr-FR" sz="2800" b="1" dirty="0">
                <a:solidFill>
                  <a:schemeClr val="bg1"/>
                </a:solidFill>
              </a:rPr>
              <a:t>Partie 3: Expression </a:t>
            </a:r>
            <a:r>
              <a:rPr lang="fr-FR" sz="2800" b="1" dirty="0" smtClean="0">
                <a:solidFill>
                  <a:schemeClr val="bg1"/>
                </a:solidFill>
              </a:rPr>
              <a:t>écrite</a:t>
            </a:r>
            <a:endParaRPr lang="en-US" sz="2800" b="1" dirty="0">
              <a:solidFill>
                <a:schemeClr val="bg1"/>
              </a:solidFill>
            </a:endParaRPr>
          </a:p>
        </p:txBody>
      </p:sp>
    </p:spTree>
    <p:extLst>
      <p:ext uri="{BB962C8B-B14F-4D97-AF65-F5344CB8AC3E}">
        <p14:creationId xmlns:p14="http://schemas.microsoft.com/office/powerpoint/2010/main" val="3561930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bg1"/>
                </a:solidFill>
              </a:rPr>
              <a:t/>
            </a:r>
            <a:br>
              <a:rPr lang="fr-FR" b="1" dirty="0" smtClean="0">
                <a:solidFill>
                  <a:schemeClr val="bg1"/>
                </a:solidFill>
              </a:rPr>
            </a:br>
            <a:r>
              <a:rPr lang="fr-FR" b="1" dirty="0" smtClean="0">
                <a:solidFill>
                  <a:schemeClr val="bg1"/>
                </a:solidFill>
              </a:rPr>
              <a:t>Partie </a:t>
            </a:r>
            <a:r>
              <a:rPr lang="fr-FR" b="1" dirty="0">
                <a:solidFill>
                  <a:schemeClr val="bg1"/>
                </a:solidFill>
              </a:rPr>
              <a:t>3: Expression écrite</a:t>
            </a:r>
            <a:endParaRPr lang="en-US" b="1" dirty="0">
              <a:solidFill>
                <a:schemeClr val="bg1"/>
              </a:solidFill>
            </a:endParaRPr>
          </a:p>
        </p:txBody>
      </p:sp>
      <p:sp>
        <p:nvSpPr>
          <p:cNvPr id="3" name="Espace réservé du contenu 2"/>
          <p:cNvSpPr>
            <a:spLocks noGrp="1"/>
          </p:cNvSpPr>
          <p:nvPr>
            <p:ph idx="1"/>
          </p:nvPr>
        </p:nvSpPr>
        <p:spPr/>
        <p:txBody>
          <a:bodyPr/>
          <a:lstStyle/>
          <a:p>
            <a:r>
              <a:rPr lang="fr-FR" sz="2800" dirty="0"/>
              <a:t>Les candidats disposent de </a:t>
            </a:r>
            <a:r>
              <a:rPr lang="fr-FR" sz="2800" b="1" u="sng" dirty="0">
                <a:solidFill>
                  <a:srgbClr val="0070C0"/>
                </a:solidFill>
              </a:rPr>
              <a:t>25 minutes </a:t>
            </a:r>
            <a:r>
              <a:rPr lang="fr-FR" sz="2800" dirty="0"/>
              <a:t>maximum pour:</a:t>
            </a:r>
          </a:p>
          <a:p>
            <a:pPr>
              <a:buFont typeface="Wingdings" pitchFamily="2" charset="2"/>
              <a:buChar char="§"/>
            </a:pPr>
            <a:r>
              <a:rPr lang="fr-FR" sz="2800" b="1" dirty="0"/>
              <a:t> </a:t>
            </a:r>
            <a:r>
              <a:rPr lang="fr-FR" sz="2800" dirty="0"/>
              <a:t>Prendre connaissance des deux </a:t>
            </a:r>
            <a:r>
              <a:rPr lang="fr-FR" sz="2800" dirty="0" smtClean="0"/>
              <a:t>sujets</a:t>
            </a:r>
            <a:endParaRPr lang="fr-FR" sz="2800" dirty="0"/>
          </a:p>
          <a:p>
            <a:pPr>
              <a:buFont typeface="Wingdings" pitchFamily="2" charset="2"/>
              <a:buChar char="§"/>
            </a:pPr>
            <a:r>
              <a:rPr lang="fr-FR" sz="2800" dirty="0"/>
              <a:t>Choisir celui à partir duquel ils souhaitent s’exprimer </a:t>
            </a:r>
          </a:p>
          <a:p>
            <a:pPr>
              <a:buFont typeface="Wingdings" pitchFamily="2" charset="2"/>
              <a:buChar char="§"/>
            </a:pPr>
            <a:r>
              <a:rPr lang="fr-FR" sz="2800" b="1" dirty="0" smtClean="0">
                <a:solidFill>
                  <a:srgbClr val="0070C0"/>
                </a:solidFill>
              </a:rPr>
              <a:t>Rédiger</a:t>
            </a:r>
            <a:r>
              <a:rPr lang="fr-FR" sz="2800" b="1" dirty="0">
                <a:solidFill>
                  <a:srgbClr val="0070C0"/>
                </a:solidFill>
              </a:rPr>
              <a:t>, </a:t>
            </a:r>
            <a:r>
              <a:rPr lang="fr-FR" sz="2800" b="1" u="sng" dirty="0">
                <a:solidFill>
                  <a:srgbClr val="0070C0"/>
                </a:solidFill>
              </a:rPr>
              <a:t>en langue vivante étrangère</a:t>
            </a:r>
            <a:r>
              <a:rPr lang="fr-FR" sz="2800" b="1" dirty="0"/>
              <a:t>, </a:t>
            </a:r>
            <a:r>
              <a:rPr lang="fr-FR" sz="2800" dirty="0"/>
              <a:t>un texte dont la longueur minimale attendue se situe entre </a:t>
            </a:r>
            <a:r>
              <a:rPr lang="fr-FR" sz="2800" b="1" dirty="0">
                <a:solidFill>
                  <a:srgbClr val="0070C0"/>
                </a:solidFill>
              </a:rPr>
              <a:t>60 et 80 mots</a:t>
            </a:r>
            <a:r>
              <a:rPr lang="fr-FR" sz="2800" b="1" dirty="0"/>
              <a:t>.</a:t>
            </a:r>
            <a:endParaRPr lang="fr-FR" sz="2800" dirty="0"/>
          </a:p>
        </p:txBody>
      </p:sp>
      <p:sp>
        <p:nvSpPr>
          <p:cNvPr id="4" name="Espace réservé du texte 3"/>
          <p:cNvSpPr>
            <a:spLocks noGrp="1"/>
          </p:cNvSpPr>
          <p:nvPr>
            <p:ph type="body" sz="half" idx="2"/>
          </p:nvPr>
        </p:nvSpPr>
        <p:spPr>
          <a:xfrm>
            <a:off x="256032" y="4008582"/>
            <a:ext cx="2939750" cy="1807584"/>
          </a:xfrm>
        </p:spPr>
        <p:txBody>
          <a:bodyPr>
            <a:normAutofit/>
          </a:bodyPr>
          <a:lstStyle/>
          <a:p>
            <a:r>
              <a:rPr lang="fr-FR" sz="3600" b="1" u="sng" dirty="0" smtClean="0"/>
              <a:t>Déroulement</a:t>
            </a:r>
            <a:endParaRPr lang="fr-FR" sz="3600" u="sng" dirty="0"/>
          </a:p>
        </p:txBody>
      </p:sp>
    </p:spTree>
    <p:extLst>
      <p:ext uri="{BB962C8B-B14F-4D97-AF65-F5344CB8AC3E}">
        <p14:creationId xmlns:p14="http://schemas.microsoft.com/office/powerpoint/2010/main" val="1588023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Cadr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Cadre</Template>
  <TotalTime>199</TotalTime>
  <Words>1926</Words>
  <Application>Microsoft Office PowerPoint</Application>
  <PresentationFormat>Grand écran</PresentationFormat>
  <Paragraphs>235</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Calibri</vt:lpstr>
      <vt:lpstr>Corbel</vt:lpstr>
      <vt:lpstr>Wingdings</vt:lpstr>
      <vt:lpstr>Wingdings 2</vt:lpstr>
      <vt:lpstr>Cadre</vt:lpstr>
      <vt:lpstr>              Cadrage  Les nouvelles épreuves de LV au CAP Arrêté du 30 août 2019</vt:lpstr>
      <vt:lpstr>  ORGANISATION DES EPREUVE S  LV CAP  CCF Ep.Ponctuelle  </vt:lpstr>
      <vt:lpstr>EPREUVE  LV CAP  CCF Ep. Ponctuelle</vt:lpstr>
      <vt:lpstr>Présentation PowerPoint</vt:lpstr>
      <vt:lpstr>      Situation A (CCF)  Première sous-épreuve (ponctuelle)   Epreuve écrite commune            </vt:lpstr>
      <vt:lpstr>Situation A (CCF)  Première sous-épreuve (ponctuelle)  Partie 1 CO</vt:lpstr>
      <vt:lpstr>Partie 2 : </vt:lpstr>
      <vt:lpstr>Situation A (CCF)   </vt:lpstr>
      <vt:lpstr> Partie 3: Expression écrite</vt:lpstr>
      <vt:lpstr>Situation B (CCF) ou  Deuxième sous-épreuve (ponctuelle)    Epreuve orale individuelle </vt:lpstr>
      <vt:lpstr>Epreuve orale individuelle</vt:lpstr>
      <vt:lpstr>  Partie 2 CE</vt:lpstr>
      <vt:lpstr>Epreuve facultative  de LV au CAP</vt:lpstr>
      <vt:lpstr>Structure de l’épreuve facultative  LV   CAP</vt:lpstr>
      <vt:lpstr>Epreuve facultative  Partie 1 EOC  Evaluer la capacité du candidat à prendre la parole de manière continue  </vt:lpstr>
      <vt:lpstr>Cet échange oral commence par prendre appui sur l’exposé du candidat   Comporte des questions, des demandes d’explications ou d’illustrations complémentaires.   Au cours de cet entretien, le candidat doit faire preuve de son aptitude à s’exprimer et à communiquer spontanément.   </vt:lpstr>
      <vt:lpstr>Epreuve facultative  Partie 3 CE  Evaluer la capacité du candidat à comprendre un texte rédigé en langue vivante, est conduite en langue française.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Cadrage nouvelle épreuve de LV au CAP</dc:title>
  <dc:creator>nvajtai</dc:creator>
  <cp:lastModifiedBy>nvajtai</cp:lastModifiedBy>
  <cp:revision>27</cp:revision>
  <dcterms:created xsi:type="dcterms:W3CDTF">2020-02-08T17:56:22Z</dcterms:created>
  <dcterms:modified xsi:type="dcterms:W3CDTF">2020-02-09T16:05:46Z</dcterms:modified>
</cp:coreProperties>
</file>